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3"/>
  </p:notesMasterIdLst>
  <p:sldIdLst>
    <p:sldId id="266" r:id="rId2"/>
    <p:sldId id="305" r:id="rId3"/>
    <p:sldId id="316" r:id="rId4"/>
    <p:sldId id="297" r:id="rId5"/>
    <p:sldId id="331" r:id="rId6"/>
    <p:sldId id="332" r:id="rId7"/>
    <p:sldId id="333" r:id="rId8"/>
    <p:sldId id="334" r:id="rId9"/>
    <p:sldId id="319" r:id="rId10"/>
    <p:sldId id="320" r:id="rId11"/>
    <p:sldId id="321" r:id="rId12"/>
    <p:sldId id="322" r:id="rId13"/>
    <p:sldId id="335" r:id="rId14"/>
    <p:sldId id="336" r:id="rId15"/>
    <p:sldId id="323" r:id="rId16"/>
    <p:sldId id="324" r:id="rId17"/>
    <p:sldId id="325" r:id="rId18"/>
    <p:sldId id="326" r:id="rId19"/>
    <p:sldId id="327" r:id="rId20"/>
    <p:sldId id="330" r:id="rId21"/>
    <p:sldId id="328" r:id="rId22"/>
    <p:sldId id="329" r:id="rId23"/>
    <p:sldId id="317" r:id="rId24"/>
    <p:sldId id="318" r:id="rId25"/>
    <p:sldId id="306" r:id="rId26"/>
    <p:sldId id="298" r:id="rId27"/>
    <p:sldId id="299" r:id="rId28"/>
    <p:sldId id="307" r:id="rId29"/>
    <p:sldId id="300" r:id="rId30"/>
    <p:sldId id="301" r:id="rId31"/>
    <p:sldId id="302" r:id="rId32"/>
    <p:sldId id="303" r:id="rId33"/>
    <p:sldId id="308" r:id="rId34"/>
    <p:sldId id="304" r:id="rId35"/>
    <p:sldId id="309" r:id="rId36"/>
    <p:sldId id="337" r:id="rId37"/>
    <p:sldId id="310" r:id="rId38"/>
    <p:sldId id="311" r:id="rId39"/>
    <p:sldId id="312" r:id="rId40"/>
    <p:sldId id="313" r:id="rId41"/>
    <p:sldId id="314" r:id="rId42"/>
    <p:sldId id="315" r:id="rId43"/>
    <p:sldId id="338" r:id="rId44"/>
    <p:sldId id="339" r:id="rId45"/>
    <p:sldId id="340" r:id="rId46"/>
    <p:sldId id="341" r:id="rId47"/>
    <p:sldId id="342" r:id="rId48"/>
    <p:sldId id="343" r:id="rId49"/>
    <p:sldId id="344" r:id="rId50"/>
    <p:sldId id="345" r:id="rId51"/>
    <p:sldId id="346" r:id="rId52"/>
    <p:sldId id="347" r:id="rId53"/>
    <p:sldId id="349" r:id="rId54"/>
    <p:sldId id="348" r:id="rId55"/>
    <p:sldId id="350" r:id="rId56"/>
    <p:sldId id="351" r:id="rId57"/>
    <p:sldId id="352" r:id="rId58"/>
    <p:sldId id="353" r:id="rId59"/>
    <p:sldId id="354" r:id="rId60"/>
    <p:sldId id="355" r:id="rId61"/>
    <p:sldId id="356" r:id="rId62"/>
    <p:sldId id="357" r:id="rId63"/>
    <p:sldId id="358" r:id="rId64"/>
    <p:sldId id="359" r:id="rId65"/>
    <p:sldId id="360" r:id="rId66"/>
    <p:sldId id="361" r:id="rId67"/>
    <p:sldId id="362" r:id="rId68"/>
    <p:sldId id="363" r:id="rId69"/>
    <p:sldId id="364" r:id="rId70"/>
    <p:sldId id="365" r:id="rId71"/>
    <p:sldId id="366" r:id="rId72"/>
    <p:sldId id="367" r:id="rId73"/>
    <p:sldId id="368" r:id="rId74"/>
    <p:sldId id="369" r:id="rId75"/>
    <p:sldId id="378" r:id="rId76"/>
    <p:sldId id="379" r:id="rId77"/>
    <p:sldId id="380" r:id="rId78"/>
    <p:sldId id="383" r:id="rId79"/>
    <p:sldId id="381" r:id="rId80"/>
    <p:sldId id="382" r:id="rId81"/>
    <p:sldId id="384" r:id="rId82"/>
    <p:sldId id="385" r:id="rId83"/>
    <p:sldId id="386" r:id="rId84"/>
    <p:sldId id="370" r:id="rId85"/>
    <p:sldId id="371" r:id="rId86"/>
    <p:sldId id="372" r:id="rId87"/>
    <p:sldId id="373" r:id="rId88"/>
    <p:sldId id="374" r:id="rId89"/>
    <p:sldId id="375" r:id="rId90"/>
    <p:sldId id="376" r:id="rId91"/>
    <p:sldId id="377" r:id="rId92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F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767" autoAdjust="0"/>
  </p:normalViewPr>
  <p:slideViewPr>
    <p:cSldViewPr>
      <p:cViewPr varScale="1">
        <p:scale>
          <a:sx n="111" d="100"/>
          <a:sy n="111" d="100"/>
        </p:scale>
        <p:origin x="1536" y="11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viewProps" Target="view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2EB846-5EAC-4CBC-B7D2-741C014D0FC9}" type="datetimeFigureOut">
              <a:rPr lang="ru-RU" smtClean="0"/>
              <a:t>17.11.2024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EFA04B-EFC7-4F65-8A9A-3DADD9DEC1D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280956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EFA04B-EFC7-4F65-8A9A-3DADD9DEC1D3}" type="slidenum">
              <a:rPr lang="ru-RU" smtClean="0"/>
              <a:t>33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082592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EFA04B-EFC7-4F65-8A9A-3DADD9DEC1D3}" type="slidenum">
              <a:rPr lang="ru-RU" smtClean="0"/>
              <a:t>43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800246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EFA04B-EFC7-4F65-8A9A-3DADD9DEC1D3}" type="slidenum">
              <a:rPr lang="ru-RU" smtClean="0"/>
              <a:t>44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162966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EFA04B-EFC7-4F65-8A9A-3DADD9DEC1D3}" type="slidenum">
              <a:rPr lang="ru-RU" smtClean="0"/>
              <a:t>45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378936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EFA04B-EFC7-4F65-8A9A-3DADD9DEC1D3}" type="slidenum">
              <a:rPr lang="ru-RU" smtClean="0"/>
              <a:t>46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957940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EFA04B-EFC7-4F65-8A9A-3DADD9DEC1D3}" type="slidenum">
              <a:rPr lang="ru-RU" smtClean="0"/>
              <a:t>47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894609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EFA04B-EFC7-4F65-8A9A-3DADD9DEC1D3}" type="slidenum">
              <a:rPr lang="ru-RU" smtClean="0"/>
              <a:t>48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524091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EFA04B-EFC7-4F65-8A9A-3DADD9DEC1D3}" type="slidenum">
              <a:rPr lang="ru-RU" smtClean="0"/>
              <a:t>49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500233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EFA04B-EFC7-4F65-8A9A-3DADD9DEC1D3}" type="slidenum">
              <a:rPr lang="ru-RU" smtClean="0"/>
              <a:t>51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163120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EFA04B-EFC7-4F65-8A9A-3DADD9DEC1D3}" type="slidenum">
              <a:rPr lang="ru-RU" smtClean="0"/>
              <a:t>52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59572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EFA04B-EFC7-4F65-8A9A-3DADD9DEC1D3}" type="slidenum">
              <a:rPr lang="ru-RU" smtClean="0"/>
              <a:t>53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63515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EFA04B-EFC7-4F65-8A9A-3DADD9DEC1D3}" type="slidenum">
              <a:rPr lang="ru-RU" smtClean="0"/>
              <a:t>34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3622047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EFA04B-EFC7-4F65-8A9A-3DADD9DEC1D3}" type="slidenum">
              <a:rPr lang="ru-RU" smtClean="0"/>
              <a:t>54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336879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EFA04B-EFC7-4F65-8A9A-3DADD9DEC1D3}" type="slidenum">
              <a:rPr lang="ru-RU" smtClean="0"/>
              <a:t>55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3460120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EFA04B-EFC7-4F65-8A9A-3DADD9DEC1D3}" type="slidenum">
              <a:rPr lang="ru-RU" smtClean="0"/>
              <a:t>57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0132465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EFA04B-EFC7-4F65-8A9A-3DADD9DEC1D3}" type="slidenum">
              <a:rPr lang="ru-RU" smtClean="0"/>
              <a:t>58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0639039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EFA04B-EFC7-4F65-8A9A-3DADD9DEC1D3}" type="slidenum">
              <a:rPr lang="ru-RU" smtClean="0"/>
              <a:t>59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291687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EFA04B-EFC7-4F65-8A9A-3DADD9DEC1D3}" type="slidenum">
              <a:rPr lang="ru-RU" smtClean="0"/>
              <a:t>60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8905515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EFA04B-EFC7-4F65-8A9A-3DADD9DEC1D3}" type="slidenum">
              <a:rPr lang="ru-RU" smtClean="0"/>
              <a:t>61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0167401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EFA04B-EFC7-4F65-8A9A-3DADD9DEC1D3}" type="slidenum">
              <a:rPr lang="ru-RU" smtClean="0"/>
              <a:t>62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7336996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EFA04B-EFC7-4F65-8A9A-3DADD9DEC1D3}" type="slidenum">
              <a:rPr lang="ru-RU" smtClean="0"/>
              <a:t>63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3371828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EFA04B-EFC7-4F65-8A9A-3DADD9DEC1D3}" type="slidenum">
              <a:rPr lang="ru-RU" smtClean="0"/>
              <a:t>64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463263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EFA04B-EFC7-4F65-8A9A-3DADD9DEC1D3}" type="slidenum">
              <a:rPr lang="ru-RU" smtClean="0"/>
              <a:t>35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9048552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EFA04B-EFC7-4F65-8A9A-3DADD9DEC1D3}" type="slidenum">
              <a:rPr lang="ru-RU" smtClean="0"/>
              <a:t>65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5706743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EFA04B-EFC7-4F65-8A9A-3DADD9DEC1D3}" type="slidenum">
              <a:rPr lang="ru-RU" smtClean="0"/>
              <a:t>66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8076878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EFA04B-EFC7-4F65-8A9A-3DADD9DEC1D3}" type="slidenum">
              <a:rPr lang="ru-RU" smtClean="0"/>
              <a:t>68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9003637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EFA04B-EFC7-4F65-8A9A-3DADD9DEC1D3}" type="slidenum">
              <a:rPr lang="ru-RU" smtClean="0"/>
              <a:t>69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3153127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EFA04B-EFC7-4F65-8A9A-3DADD9DEC1D3}" type="slidenum">
              <a:rPr lang="ru-RU" smtClean="0"/>
              <a:t>71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5656620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EFA04B-EFC7-4F65-8A9A-3DADD9DEC1D3}" type="slidenum">
              <a:rPr lang="ru-RU" smtClean="0"/>
              <a:t>72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5047403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EFA04B-EFC7-4F65-8A9A-3DADD9DEC1D3}" type="slidenum">
              <a:rPr lang="ru-RU" smtClean="0"/>
              <a:t>74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959148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EFA04B-EFC7-4F65-8A9A-3DADD9DEC1D3}" type="slidenum">
              <a:rPr lang="ru-RU" smtClean="0"/>
              <a:t>37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792989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EFA04B-EFC7-4F65-8A9A-3DADD9DEC1D3}" type="slidenum">
              <a:rPr lang="ru-RU" smtClean="0"/>
              <a:t>38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140002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EFA04B-EFC7-4F65-8A9A-3DADD9DEC1D3}" type="slidenum">
              <a:rPr lang="ru-RU" smtClean="0"/>
              <a:t>39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582691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EFA04B-EFC7-4F65-8A9A-3DADD9DEC1D3}" type="slidenum">
              <a:rPr lang="ru-RU" smtClean="0"/>
              <a:t>40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34506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EFA04B-EFC7-4F65-8A9A-3DADD9DEC1D3}" type="slidenum">
              <a:rPr lang="ru-RU" smtClean="0"/>
              <a:t>41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765819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EFA04B-EFC7-4F65-8A9A-3DADD9DEC1D3}" type="slidenum">
              <a:rPr lang="ru-RU" smtClean="0"/>
              <a:t>42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213787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9B362-5864-4422-AE46-28A4E7714DCC}" type="datetimeFigureOut">
              <a:rPr lang="ru-RU" smtClean="0"/>
              <a:t>17.11.2024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23870-317A-4E1F-A696-51F865937C7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378903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9B362-5864-4422-AE46-28A4E7714DCC}" type="datetimeFigureOut">
              <a:rPr lang="ru-RU" smtClean="0"/>
              <a:t>17.11.2024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23870-317A-4E1F-A696-51F865937C7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644510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9B362-5864-4422-AE46-28A4E7714DCC}" type="datetimeFigureOut">
              <a:rPr lang="ru-RU" smtClean="0"/>
              <a:t>17.11.2024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23870-317A-4E1F-A696-51F865937C7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523046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9B362-5864-4422-AE46-28A4E7714DCC}" type="datetimeFigureOut">
              <a:rPr lang="ru-RU" smtClean="0"/>
              <a:t>17.11.2024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23870-317A-4E1F-A696-51F865937C7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886299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9B362-5864-4422-AE46-28A4E7714DCC}" type="datetimeFigureOut">
              <a:rPr lang="ru-RU" smtClean="0"/>
              <a:t>17.11.2024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23870-317A-4E1F-A696-51F865937C7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95037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9B362-5864-4422-AE46-28A4E7714DCC}" type="datetimeFigureOut">
              <a:rPr lang="ru-RU" smtClean="0"/>
              <a:t>17.11.2024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23870-317A-4E1F-A696-51F865937C7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95253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9B362-5864-4422-AE46-28A4E7714DCC}" type="datetimeFigureOut">
              <a:rPr lang="ru-RU" smtClean="0"/>
              <a:t>17.11.2024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23870-317A-4E1F-A696-51F865937C7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873229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9B362-5864-4422-AE46-28A4E7714DCC}" type="datetimeFigureOut">
              <a:rPr lang="ru-RU" smtClean="0"/>
              <a:t>17.11.2024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23870-317A-4E1F-A696-51F865937C7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525880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9B362-5864-4422-AE46-28A4E7714DCC}" type="datetimeFigureOut">
              <a:rPr lang="ru-RU" smtClean="0"/>
              <a:t>17.11.2024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23870-317A-4E1F-A696-51F865937C7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566392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9B362-5864-4422-AE46-28A4E7714DCC}" type="datetimeFigureOut">
              <a:rPr lang="ru-RU" smtClean="0"/>
              <a:t>17.11.2024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23870-317A-4E1F-A696-51F865937C7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889380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9B362-5864-4422-AE46-28A4E7714DCC}" type="datetimeFigureOut">
              <a:rPr lang="ru-RU" smtClean="0"/>
              <a:t>17.11.2024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23870-317A-4E1F-A696-51F865937C7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21615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59B362-5864-4422-AE46-28A4E7714DCC}" type="datetimeFigureOut">
              <a:rPr lang="ru-RU" smtClean="0"/>
              <a:t>17.11.2024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123870-317A-4E1F-A696-51F865937C7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289858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4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7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1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3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5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0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3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5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0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2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5"/>
          <p:cNvSpPr txBox="1"/>
          <p:nvPr/>
        </p:nvSpPr>
        <p:spPr>
          <a:xfrm>
            <a:off x="0" y="3035857"/>
            <a:ext cx="9144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Программирование и основы алгоритмизации</a:t>
            </a:r>
          </a:p>
          <a:p>
            <a:pPr algn="ctr"/>
            <a:r>
              <a:rPr lang="ru-RU" sz="28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(ПиОА-3)</a:t>
            </a:r>
            <a:endParaRPr lang="ru-RU" sz="28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" name="TextBox 6"/>
          <p:cNvSpPr txBox="1"/>
          <p:nvPr/>
        </p:nvSpPr>
        <p:spPr>
          <a:xfrm>
            <a:off x="0" y="214771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2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Кафедра «Управление и защита информации»</a:t>
            </a:r>
            <a:endParaRPr lang="ru-RU" sz="20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13" name="Прямая соединительная линия 12"/>
          <p:cNvCxnSpPr/>
          <p:nvPr/>
        </p:nvCxnSpPr>
        <p:spPr>
          <a:xfrm>
            <a:off x="251520" y="718827"/>
            <a:ext cx="8712968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8"/>
          <p:cNvSpPr txBox="1"/>
          <p:nvPr/>
        </p:nvSpPr>
        <p:spPr>
          <a:xfrm>
            <a:off x="0" y="2478957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2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Учебная дисциплина:</a:t>
            </a:r>
            <a:endParaRPr lang="ru-RU" sz="20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TextBox 9"/>
          <p:cNvSpPr txBox="1"/>
          <p:nvPr/>
        </p:nvSpPr>
        <p:spPr>
          <a:xfrm>
            <a:off x="0" y="4279157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ru-RU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Курс лекций. </a:t>
            </a:r>
            <a:r>
              <a:rPr lang="ru-RU" sz="2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Раздел</a:t>
            </a:r>
            <a:r>
              <a:rPr lang="en-US" sz="2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ru-RU" sz="2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«Визуализация данных»</a:t>
            </a:r>
          </a:p>
          <a:p>
            <a:pPr algn="r"/>
            <a:endParaRPr lang="ru-RU" sz="2000" b="1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r"/>
            <a:r>
              <a:rPr lang="ru-RU" sz="2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Сафронов А.И.</a:t>
            </a:r>
            <a:endParaRPr lang="ru-RU" sz="20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TextBox 10"/>
          <p:cNvSpPr txBox="1"/>
          <p:nvPr/>
        </p:nvSpPr>
        <p:spPr>
          <a:xfrm>
            <a:off x="0" y="6335451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14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Москва – 20</a:t>
            </a:r>
            <a:r>
              <a:rPr lang="en-US" sz="14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24</a:t>
            </a:r>
            <a:r>
              <a:rPr lang="ru-RU" sz="14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г.</a:t>
            </a:r>
            <a:endParaRPr lang="ru-RU" sz="14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156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Примеры построения графиков</a:t>
            </a:r>
          </a:p>
        </p:txBody>
      </p:sp>
      <p:sp>
        <p:nvSpPr>
          <p:cNvPr id="7" name="Rectangle 11"/>
          <p:cNvSpPr>
            <a:spLocks noChangeArrowheads="1"/>
          </p:cNvSpPr>
          <p:nvPr/>
        </p:nvSpPr>
        <p:spPr bwMode="auto">
          <a:xfrm>
            <a:off x="107504" y="765859"/>
            <a:ext cx="878497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Переход к выбору типа электроподвижного состава.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/>
          <a:srcRect l="4742" b="6795"/>
          <a:stretch/>
        </p:blipFill>
        <p:spPr>
          <a:xfrm>
            <a:off x="251520" y="1284289"/>
            <a:ext cx="2576517" cy="155341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0418" y="3008198"/>
            <a:ext cx="7526179" cy="344513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9" name="Прямая со стрелкой 8"/>
          <p:cNvCxnSpPr/>
          <p:nvPr/>
        </p:nvCxnSpPr>
        <p:spPr>
          <a:xfrm>
            <a:off x="2195736" y="1893632"/>
            <a:ext cx="504056" cy="121733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6784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Примеры построения графиков</a:t>
            </a:r>
          </a:p>
        </p:txBody>
      </p:sp>
      <p:sp>
        <p:nvSpPr>
          <p:cNvPr id="7" name="Rectangle 11"/>
          <p:cNvSpPr>
            <a:spLocks noChangeArrowheads="1"/>
          </p:cNvSpPr>
          <p:nvPr/>
        </p:nvSpPr>
        <p:spPr bwMode="auto">
          <a:xfrm>
            <a:off x="107504" y="765859"/>
            <a:ext cx="878497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Выбор типа электроподвижного состава.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71" y="1556792"/>
            <a:ext cx="8942857" cy="410476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13183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Примеры построения графиков</a:t>
            </a:r>
          </a:p>
        </p:txBody>
      </p:sp>
      <p:sp>
        <p:nvSpPr>
          <p:cNvPr id="7" name="Rectangle 11"/>
          <p:cNvSpPr>
            <a:spLocks noChangeArrowheads="1"/>
          </p:cNvSpPr>
          <p:nvPr/>
        </p:nvSpPr>
        <p:spPr bwMode="auto">
          <a:xfrm>
            <a:off x="107504" y="765859"/>
            <a:ext cx="8784976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Переход к просмотру тяговых характеристик подвижного состава выбранного типа.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1" y="1439586"/>
            <a:ext cx="5112568" cy="140249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1319" y="2508085"/>
            <a:ext cx="6084936" cy="41612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10632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Примеры построения графиков</a:t>
            </a:r>
          </a:p>
        </p:txBody>
      </p:sp>
      <p:sp>
        <p:nvSpPr>
          <p:cNvPr id="7" name="Rectangle 11"/>
          <p:cNvSpPr>
            <a:spLocks noChangeArrowheads="1"/>
          </p:cNvSpPr>
          <p:nvPr/>
        </p:nvSpPr>
        <p:spPr bwMode="auto">
          <a:xfrm>
            <a:off x="107504" y="765859"/>
            <a:ext cx="878497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Возможность редактирования тяговых характеристик.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343005"/>
            <a:ext cx="3676650" cy="25812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0032" y="1340768"/>
            <a:ext cx="3278569" cy="516702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34722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Примеры построения графиков</a:t>
            </a:r>
          </a:p>
        </p:txBody>
      </p:sp>
      <p:sp>
        <p:nvSpPr>
          <p:cNvPr id="7" name="Rectangle 11"/>
          <p:cNvSpPr>
            <a:spLocks noChangeArrowheads="1"/>
          </p:cNvSpPr>
          <p:nvPr/>
        </p:nvSpPr>
        <p:spPr bwMode="auto">
          <a:xfrm>
            <a:off x="107504" y="765859"/>
            <a:ext cx="878497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Тяговые характеристики табулированные и визуализированные.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8835" y="2272813"/>
            <a:ext cx="5597661" cy="382804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1340768"/>
            <a:ext cx="3029148" cy="476009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28292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Примеры построения графиков</a:t>
            </a:r>
          </a:p>
        </p:txBody>
      </p:sp>
      <p:sp>
        <p:nvSpPr>
          <p:cNvPr id="7" name="Rectangle 11"/>
          <p:cNvSpPr>
            <a:spLocks noChangeArrowheads="1"/>
          </p:cNvSpPr>
          <p:nvPr/>
        </p:nvSpPr>
        <p:spPr bwMode="auto">
          <a:xfrm>
            <a:off x="107504" y="765859"/>
            <a:ext cx="878497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Визуализация иных зависимостей.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652" y="1340768"/>
            <a:ext cx="7370696" cy="50405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72597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Примеры построения графиков</a:t>
            </a:r>
          </a:p>
        </p:txBody>
      </p:sp>
      <p:sp>
        <p:nvSpPr>
          <p:cNvPr id="7" name="Rectangle 11"/>
          <p:cNvSpPr>
            <a:spLocks noChangeArrowheads="1"/>
          </p:cNvSpPr>
          <p:nvPr/>
        </p:nvSpPr>
        <p:spPr bwMode="auto">
          <a:xfrm>
            <a:off x="107504" y="765859"/>
            <a:ext cx="878497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Визуализация иных зависимостей.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357" y="1340768"/>
            <a:ext cx="7581286" cy="518457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67865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Примеры построения графиков</a:t>
            </a:r>
          </a:p>
        </p:txBody>
      </p:sp>
      <p:sp>
        <p:nvSpPr>
          <p:cNvPr id="7" name="Rectangle 11"/>
          <p:cNvSpPr>
            <a:spLocks noChangeArrowheads="1"/>
          </p:cNvSpPr>
          <p:nvPr/>
        </p:nvSpPr>
        <p:spPr bwMode="auto">
          <a:xfrm>
            <a:off x="107504" y="765859"/>
            <a:ext cx="878497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Переход к выбору линии метрополитена.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3687" y="1268760"/>
            <a:ext cx="7260395" cy="521178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842" y="4686398"/>
            <a:ext cx="4800000" cy="139047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07408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Примеры построения графиков</a:t>
            </a:r>
          </a:p>
        </p:txBody>
      </p:sp>
      <p:sp>
        <p:nvSpPr>
          <p:cNvPr id="7" name="Rectangle 11"/>
          <p:cNvSpPr>
            <a:spLocks noChangeArrowheads="1"/>
          </p:cNvSpPr>
          <p:nvPr/>
        </p:nvSpPr>
        <p:spPr bwMode="auto">
          <a:xfrm>
            <a:off x="107504" y="765859"/>
            <a:ext cx="878497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Выбор линии метрополитена. Не эргономично – есть, над чем подумать.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460" y="1340768"/>
            <a:ext cx="7297079" cy="524256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85393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Примеры построения графиков</a:t>
            </a:r>
          </a:p>
        </p:txBody>
      </p:sp>
      <p:sp>
        <p:nvSpPr>
          <p:cNvPr id="7" name="Rectangle 11"/>
          <p:cNvSpPr>
            <a:spLocks noChangeArrowheads="1"/>
          </p:cNvSpPr>
          <p:nvPr/>
        </p:nvSpPr>
        <p:spPr bwMode="auto">
          <a:xfrm>
            <a:off x="107504" y="765859"/>
            <a:ext cx="878497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Переход к выбору моделируемого перегона и выбор моделируемого перегона.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412776"/>
            <a:ext cx="3352381" cy="136190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7303" y="2492896"/>
            <a:ext cx="3428571" cy="326666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62096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07504" y="2564904"/>
            <a:ext cx="892899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Визуализация данных</a:t>
            </a:r>
          </a:p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Построение графиков</a:t>
            </a:r>
          </a:p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Подключение компонента «</a:t>
            </a:r>
            <a:r>
              <a:rPr lang="en-US" sz="2800" b="1" i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Chart</a:t>
            </a:r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»</a:t>
            </a:r>
            <a:endParaRPr lang="ru-RU" sz="28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8090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Примеры построения графиков</a:t>
            </a:r>
          </a:p>
        </p:txBody>
      </p:sp>
      <p:sp>
        <p:nvSpPr>
          <p:cNvPr id="7" name="Rectangle 11"/>
          <p:cNvSpPr>
            <a:spLocks noChangeArrowheads="1"/>
          </p:cNvSpPr>
          <p:nvPr/>
        </p:nvSpPr>
        <p:spPr bwMode="auto">
          <a:xfrm>
            <a:off x="107504" y="765859"/>
            <a:ext cx="878497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Переход к расчёту семейств траекторий движения электропоездов.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619" y="2204864"/>
            <a:ext cx="5904762" cy="269523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03478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Примеры построения графиков</a:t>
            </a:r>
          </a:p>
        </p:txBody>
      </p:sp>
      <p:sp>
        <p:nvSpPr>
          <p:cNvPr id="7" name="Rectangle 11"/>
          <p:cNvSpPr>
            <a:spLocks noChangeArrowheads="1"/>
          </p:cNvSpPr>
          <p:nvPr/>
        </p:nvSpPr>
        <p:spPr bwMode="auto">
          <a:xfrm>
            <a:off x="107504" y="765859"/>
            <a:ext cx="878497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Траектория, рассчитанная под максимально быстрое проследование перегона.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1412776"/>
            <a:ext cx="7778278" cy="516858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41859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Примеры построения графиков</a:t>
            </a:r>
          </a:p>
        </p:txBody>
      </p:sp>
      <p:sp>
        <p:nvSpPr>
          <p:cNvPr id="7" name="Rectangle 11"/>
          <p:cNvSpPr>
            <a:spLocks noChangeArrowheads="1"/>
          </p:cNvSpPr>
          <p:nvPr/>
        </p:nvSpPr>
        <p:spPr bwMode="auto">
          <a:xfrm>
            <a:off x="107504" y="765859"/>
            <a:ext cx="878497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Изменение набора отображаемых на диаграмме параметров.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1412776"/>
            <a:ext cx="7200800" cy="508084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12247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07504" y="2977788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Подключение компонента «</a:t>
            </a:r>
            <a:r>
              <a:rPr lang="en-US" sz="2800" b="1" i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Chart</a:t>
            </a:r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»</a:t>
            </a:r>
            <a:endParaRPr lang="ru-RU" sz="28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2191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Подключение компонента «</a:t>
            </a:r>
            <a:r>
              <a:rPr lang="en-US" sz="2800" b="1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Chart</a:t>
            </a:r>
            <a:r>
              <a:rPr lang="ru-RU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»</a:t>
            </a:r>
          </a:p>
        </p:txBody>
      </p:sp>
      <p:sp>
        <p:nvSpPr>
          <p:cNvPr id="7" name="Rectangle 11"/>
          <p:cNvSpPr>
            <a:spLocks noChangeArrowheads="1"/>
          </p:cNvSpPr>
          <p:nvPr/>
        </p:nvSpPr>
        <p:spPr bwMode="auto">
          <a:xfrm>
            <a:off x="107504" y="765859"/>
            <a:ext cx="878497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Переход к подключению дополнительных ссылок к решению и проекту.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7238" y="2060848"/>
            <a:ext cx="3409524" cy="3000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Прямоугольник 7"/>
          <p:cNvSpPr/>
          <p:nvPr/>
        </p:nvSpPr>
        <p:spPr>
          <a:xfrm>
            <a:off x="3059832" y="3501008"/>
            <a:ext cx="2808312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8784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Подключение компонента «</a:t>
            </a:r>
            <a:r>
              <a:rPr lang="en-US" sz="2800" b="1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Chart</a:t>
            </a:r>
            <a:r>
              <a:rPr lang="ru-RU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»</a:t>
            </a:r>
          </a:p>
        </p:txBody>
      </p:sp>
      <p:sp>
        <p:nvSpPr>
          <p:cNvPr id="7" name="Rectangle 11"/>
          <p:cNvSpPr>
            <a:spLocks noChangeArrowheads="1"/>
          </p:cNvSpPr>
          <p:nvPr/>
        </p:nvSpPr>
        <p:spPr bwMode="auto">
          <a:xfrm>
            <a:off x="107504" y="765859"/>
            <a:ext cx="8784976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ru-RU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Важно! </a:t>
            </a:r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Для работы с </a:t>
            </a:r>
            <a:r>
              <a:rPr lang="en-US" i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Chart</a:t>
            </a:r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элементом минимальная версия </a:t>
            </a:r>
            <a:r>
              <a:rPr lang="ru-RU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фреймворка</a:t>
            </a:r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должна быть </a:t>
            </a:r>
            <a:r>
              <a:rPr lang="ru-RU" i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r>
              <a:rPr lang="en-US" i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NET Framework 4</a:t>
            </a:r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4733" y="1700808"/>
            <a:ext cx="6974534" cy="481828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Прямоугольник 7"/>
          <p:cNvSpPr/>
          <p:nvPr/>
        </p:nvSpPr>
        <p:spPr>
          <a:xfrm>
            <a:off x="1098888" y="1988840"/>
            <a:ext cx="1096848" cy="8640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 8"/>
          <p:cNvSpPr/>
          <p:nvPr/>
        </p:nvSpPr>
        <p:spPr>
          <a:xfrm>
            <a:off x="2483768" y="1988840"/>
            <a:ext cx="2088232" cy="2874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ямоугольник 9"/>
          <p:cNvSpPr/>
          <p:nvPr/>
        </p:nvSpPr>
        <p:spPr>
          <a:xfrm>
            <a:off x="2555776" y="3389870"/>
            <a:ext cx="3384376" cy="3991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3" name="Прямая со стрелкой 2"/>
          <p:cNvCxnSpPr/>
          <p:nvPr/>
        </p:nvCxnSpPr>
        <p:spPr>
          <a:xfrm flipV="1">
            <a:off x="1835696" y="3717032"/>
            <a:ext cx="864096" cy="72008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Прямоугольник 10"/>
          <p:cNvSpPr/>
          <p:nvPr/>
        </p:nvSpPr>
        <p:spPr>
          <a:xfrm>
            <a:off x="6516216" y="6205170"/>
            <a:ext cx="792088" cy="2874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93569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Подключение компонента «</a:t>
            </a:r>
            <a:r>
              <a:rPr lang="en-US" sz="2800" b="1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Chart</a:t>
            </a:r>
            <a:r>
              <a:rPr lang="ru-RU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»</a:t>
            </a:r>
          </a:p>
        </p:txBody>
      </p:sp>
      <p:sp>
        <p:nvSpPr>
          <p:cNvPr id="7" name="Rectangle 11"/>
          <p:cNvSpPr>
            <a:spLocks noChangeArrowheads="1"/>
          </p:cNvSpPr>
          <p:nvPr/>
        </p:nvSpPr>
        <p:spPr bwMode="auto">
          <a:xfrm>
            <a:off x="107504" y="765859"/>
            <a:ext cx="8784976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Проверка подключения дополнительной ссылки на библиотеку и наличия </a:t>
            </a:r>
            <a:r>
              <a:rPr lang="en-US" i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Chart</a:t>
            </a:r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компонента в панели доступных интерфейсных элементов управления.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1628800"/>
            <a:ext cx="3142857" cy="488571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9512" y="2324038"/>
            <a:ext cx="4133333" cy="349523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Прямоугольник 7"/>
          <p:cNvSpPr/>
          <p:nvPr/>
        </p:nvSpPr>
        <p:spPr>
          <a:xfrm>
            <a:off x="1187624" y="4221088"/>
            <a:ext cx="2592288" cy="3991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 8"/>
          <p:cNvSpPr/>
          <p:nvPr/>
        </p:nvSpPr>
        <p:spPr>
          <a:xfrm>
            <a:off x="4932040" y="4021502"/>
            <a:ext cx="2880320" cy="59875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78949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Подключение компонента «</a:t>
            </a:r>
            <a:r>
              <a:rPr lang="en-US" sz="2800" b="1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Chart</a:t>
            </a:r>
            <a:r>
              <a:rPr lang="ru-RU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»</a:t>
            </a:r>
          </a:p>
        </p:txBody>
      </p:sp>
      <p:sp>
        <p:nvSpPr>
          <p:cNvPr id="7" name="Rectangle 11"/>
          <p:cNvSpPr>
            <a:spLocks noChangeArrowheads="1"/>
          </p:cNvSpPr>
          <p:nvPr/>
        </p:nvSpPr>
        <p:spPr bwMode="auto">
          <a:xfrm>
            <a:off x="107504" y="765859"/>
            <a:ext cx="878497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Изменение имени для </a:t>
            </a:r>
            <a:r>
              <a:rPr lang="en-US" i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Chart</a:t>
            </a:r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компонента и его начальное представление.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556792"/>
            <a:ext cx="6876190" cy="435238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0099" y="5175839"/>
            <a:ext cx="3152381" cy="146666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91810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07504" y="2762925"/>
            <a:ext cx="892899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Настройка нулевого приближения компонента «</a:t>
            </a:r>
            <a:r>
              <a:rPr lang="en-US" sz="2800" b="1" i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Chart</a:t>
            </a:r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»</a:t>
            </a:r>
            <a:endParaRPr lang="ru-RU" sz="28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9320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Нулевое приближение </a:t>
            </a:r>
            <a:r>
              <a:rPr lang="ru-RU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компонента «</a:t>
            </a:r>
            <a:r>
              <a:rPr lang="en-US" sz="2800" b="1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Chart</a:t>
            </a:r>
            <a:r>
              <a:rPr lang="ru-RU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»</a:t>
            </a:r>
          </a:p>
        </p:txBody>
      </p:sp>
      <p:sp>
        <p:nvSpPr>
          <p:cNvPr id="7" name="Rectangle 11"/>
          <p:cNvSpPr>
            <a:spLocks noChangeArrowheads="1"/>
          </p:cNvSpPr>
          <p:nvPr/>
        </p:nvSpPr>
        <p:spPr bwMode="auto">
          <a:xfrm>
            <a:off x="107504" y="765859"/>
            <a:ext cx="878497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Очистка всех областей для построения диаграмм.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1257480"/>
            <a:ext cx="3133333" cy="125714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5605" y="2708920"/>
            <a:ext cx="5476875" cy="39719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8" name="Прямая со стрелкой 7"/>
          <p:cNvCxnSpPr/>
          <p:nvPr/>
        </p:nvCxnSpPr>
        <p:spPr>
          <a:xfrm>
            <a:off x="2479501" y="2285589"/>
            <a:ext cx="1012379" cy="56734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4355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07504" y="2833772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Примеры построения графиков</a:t>
            </a:r>
          </a:p>
        </p:txBody>
      </p:sp>
    </p:spTree>
    <p:extLst>
      <p:ext uri="{BB962C8B-B14F-4D97-AF65-F5344CB8AC3E}">
        <p14:creationId xmlns:p14="http://schemas.microsoft.com/office/powerpoint/2010/main" val="3780277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Нулевое приближение компонента «</a:t>
            </a:r>
            <a:r>
              <a:rPr lang="en-US" sz="2800" b="1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Chart</a:t>
            </a:r>
            <a:r>
              <a:rPr lang="ru-RU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»</a:t>
            </a:r>
          </a:p>
        </p:txBody>
      </p:sp>
      <p:sp>
        <p:nvSpPr>
          <p:cNvPr id="7" name="Rectangle 11"/>
          <p:cNvSpPr>
            <a:spLocks noChangeArrowheads="1"/>
          </p:cNvSpPr>
          <p:nvPr/>
        </p:nvSpPr>
        <p:spPr bwMode="auto">
          <a:xfrm>
            <a:off x="107504" y="765859"/>
            <a:ext cx="8784976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Очистка области диаграммы приводит к устранению сетки и графика из исходного шаблона </a:t>
            </a:r>
            <a:r>
              <a:rPr lang="en-US" i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Chart</a:t>
            </a:r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</a:t>
            </a:r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элемента.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1" y="1539407"/>
            <a:ext cx="4320479" cy="313328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3"/>
          <a:srcRect b="48712"/>
          <a:stretch/>
        </p:blipFill>
        <p:spPr>
          <a:xfrm>
            <a:off x="2016290" y="4375989"/>
            <a:ext cx="6876190" cy="223224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8" name="Прямая со стрелкой 7"/>
          <p:cNvCxnSpPr/>
          <p:nvPr/>
        </p:nvCxnSpPr>
        <p:spPr>
          <a:xfrm>
            <a:off x="1393284" y="4248772"/>
            <a:ext cx="1378516" cy="105243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3733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Нулевое приближение компонента «</a:t>
            </a:r>
            <a:r>
              <a:rPr lang="en-US" sz="2800" b="1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Chart</a:t>
            </a:r>
            <a:r>
              <a:rPr lang="ru-RU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»</a:t>
            </a:r>
          </a:p>
        </p:txBody>
      </p:sp>
      <p:sp>
        <p:nvSpPr>
          <p:cNvPr id="7" name="Rectangle 11"/>
          <p:cNvSpPr>
            <a:spLocks noChangeArrowheads="1"/>
          </p:cNvSpPr>
          <p:nvPr/>
        </p:nvSpPr>
        <p:spPr bwMode="auto">
          <a:xfrm>
            <a:off x="107504" y="765859"/>
            <a:ext cx="878497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Очистка всех </a:t>
            </a:r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легенд диаграммы.</a:t>
            </a:r>
            <a:endParaRPr lang="ru-RU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196752"/>
            <a:ext cx="3123809" cy="141904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7613" y="2697435"/>
            <a:ext cx="5476875" cy="39719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8" name="Прямая со стрелкой 7"/>
          <p:cNvCxnSpPr/>
          <p:nvPr/>
        </p:nvCxnSpPr>
        <p:spPr>
          <a:xfrm>
            <a:off x="2555776" y="2274104"/>
            <a:ext cx="1012379" cy="56734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8993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Нулевое приближение компонента «</a:t>
            </a:r>
            <a:r>
              <a:rPr lang="en-US" sz="2800" b="1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Chart</a:t>
            </a:r>
            <a:r>
              <a:rPr lang="ru-RU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»</a:t>
            </a:r>
          </a:p>
        </p:txBody>
      </p:sp>
      <p:sp>
        <p:nvSpPr>
          <p:cNvPr id="7" name="Rectangle 11"/>
          <p:cNvSpPr>
            <a:spLocks noChangeArrowheads="1"/>
          </p:cNvSpPr>
          <p:nvPr/>
        </p:nvSpPr>
        <p:spPr bwMode="auto">
          <a:xfrm>
            <a:off x="107504" y="765859"/>
            <a:ext cx="8784976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Очистка </a:t>
            </a:r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легенд 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приводит к устранению </a:t>
            </a:r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оставшихся надписей из правой части 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исходного шаблона </a:t>
            </a:r>
            <a:r>
              <a:rPr lang="en-US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Chart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элемента.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9" y="1556793"/>
            <a:ext cx="4536504" cy="328995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3"/>
          <a:srcRect b="49594"/>
          <a:stretch/>
        </p:blipFill>
        <p:spPr>
          <a:xfrm>
            <a:off x="2123728" y="4509120"/>
            <a:ext cx="6828571" cy="216024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9" name="Прямая со стрелкой 8"/>
          <p:cNvCxnSpPr/>
          <p:nvPr/>
        </p:nvCxnSpPr>
        <p:spPr>
          <a:xfrm>
            <a:off x="1403648" y="4389431"/>
            <a:ext cx="1440160" cy="108494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6982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Нулевое приближение компонента «</a:t>
            </a:r>
            <a:r>
              <a:rPr lang="en-US" sz="2800" b="1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Chart</a:t>
            </a:r>
            <a:r>
              <a:rPr lang="ru-RU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»</a:t>
            </a:r>
          </a:p>
        </p:txBody>
      </p:sp>
      <p:sp>
        <p:nvSpPr>
          <p:cNvPr id="7" name="Rectangle 11"/>
          <p:cNvSpPr>
            <a:spLocks noChangeArrowheads="1"/>
          </p:cNvSpPr>
          <p:nvPr/>
        </p:nvSpPr>
        <p:spPr bwMode="auto">
          <a:xfrm>
            <a:off x="107504" y="765859"/>
            <a:ext cx="878497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Очистка всех </a:t>
            </a:r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рядов данных.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1196752"/>
            <a:ext cx="3123809" cy="146666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7337" y="2708920"/>
            <a:ext cx="5476875" cy="39719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10" name="Прямая со стрелкой 9"/>
          <p:cNvCxnSpPr/>
          <p:nvPr/>
        </p:nvCxnSpPr>
        <p:spPr>
          <a:xfrm>
            <a:off x="2483768" y="2348880"/>
            <a:ext cx="1084387" cy="49257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7045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Нулевое приближение компонента «</a:t>
            </a:r>
            <a:r>
              <a:rPr lang="en-US" sz="2800" b="1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Chart</a:t>
            </a:r>
            <a:r>
              <a:rPr lang="ru-RU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»</a:t>
            </a:r>
          </a:p>
        </p:txBody>
      </p:sp>
      <p:sp>
        <p:nvSpPr>
          <p:cNvPr id="7" name="Rectangle 11"/>
          <p:cNvSpPr>
            <a:spLocks noChangeArrowheads="1"/>
          </p:cNvSpPr>
          <p:nvPr/>
        </p:nvSpPr>
        <p:spPr bwMode="auto">
          <a:xfrm>
            <a:off x="107504" y="765859"/>
            <a:ext cx="878497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Очистка всех </a:t>
            </a:r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рядов данных.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3562" y="1700808"/>
            <a:ext cx="5476875" cy="39719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3304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Нулевое приближение компонента «</a:t>
            </a:r>
            <a:r>
              <a:rPr lang="en-US" sz="2800" b="1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Chart</a:t>
            </a:r>
            <a:r>
              <a:rPr lang="ru-RU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»</a:t>
            </a:r>
          </a:p>
        </p:txBody>
      </p:sp>
      <p:sp>
        <p:nvSpPr>
          <p:cNvPr id="7" name="Rectangle 11"/>
          <p:cNvSpPr>
            <a:spLocks noChangeArrowheads="1"/>
          </p:cNvSpPr>
          <p:nvPr/>
        </p:nvSpPr>
        <p:spPr bwMode="auto">
          <a:xfrm>
            <a:off x="107504" y="765859"/>
            <a:ext cx="878497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Очистка </a:t>
            </a:r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заголовков не требуется. Их исходно нет.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1268760"/>
            <a:ext cx="3123809" cy="3200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5921" y="2708920"/>
            <a:ext cx="5476875" cy="39719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8" name="Прямая со стрелкой 7"/>
          <p:cNvCxnSpPr/>
          <p:nvPr/>
        </p:nvCxnSpPr>
        <p:spPr>
          <a:xfrm flipV="1">
            <a:off x="2627784" y="2868760"/>
            <a:ext cx="1008112" cy="99228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6561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07504" y="2762925"/>
            <a:ext cx="892899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Управление составляющими </a:t>
            </a:r>
          </a:p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компонента «</a:t>
            </a:r>
            <a:r>
              <a:rPr lang="en-US" sz="2800" b="1" i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Chart</a:t>
            </a:r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»</a:t>
            </a:r>
            <a:endParaRPr lang="ru-RU" sz="28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9571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Управление </a:t>
            </a:r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составляющими «</a:t>
            </a:r>
            <a:r>
              <a:rPr lang="en-US" sz="2800" b="1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Chart</a:t>
            </a:r>
            <a:r>
              <a:rPr lang="ru-RU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»</a:t>
            </a:r>
          </a:p>
        </p:txBody>
      </p:sp>
      <p:sp>
        <p:nvSpPr>
          <p:cNvPr id="7" name="Rectangle 11"/>
          <p:cNvSpPr>
            <a:spLocks noChangeArrowheads="1"/>
          </p:cNvSpPr>
          <p:nvPr/>
        </p:nvSpPr>
        <p:spPr bwMode="auto">
          <a:xfrm>
            <a:off x="107504" y="765859"/>
            <a:ext cx="878497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Настройка команды-связки с отображением заголовка.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3"/>
          <a:srcRect t="28356" b="36535"/>
          <a:stretch/>
        </p:blipFill>
        <p:spPr>
          <a:xfrm>
            <a:off x="1747358" y="4725144"/>
            <a:ext cx="7145122" cy="187220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512" y="1180352"/>
            <a:ext cx="5031701" cy="342868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10" name="Прямая со стрелкой 9"/>
          <p:cNvCxnSpPr/>
          <p:nvPr/>
        </p:nvCxnSpPr>
        <p:spPr>
          <a:xfrm>
            <a:off x="1187624" y="4306295"/>
            <a:ext cx="2016224" cy="193101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4896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Управление составляющими «</a:t>
            </a:r>
            <a:r>
              <a:rPr lang="en-US" sz="2800" b="1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Chart</a:t>
            </a:r>
            <a:r>
              <a:rPr lang="ru-RU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»</a:t>
            </a:r>
          </a:p>
        </p:txBody>
      </p:sp>
      <p:sp>
        <p:nvSpPr>
          <p:cNvPr id="7" name="Rectangle 11"/>
          <p:cNvSpPr>
            <a:spLocks noChangeArrowheads="1"/>
          </p:cNvSpPr>
          <p:nvPr/>
        </p:nvSpPr>
        <p:spPr bwMode="auto">
          <a:xfrm>
            <a:off x="107504" y="765859"/>
            <a:ext cx="878497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Обоснование необходимости подключения библиотек классов.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4" y="1268760"/>
            <a:ext cx="7145122" cy="53327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3" name="Прямая соединительная линия 2"/>
          <p:cNvCxnSpPr/>
          <p:nvPr/>
        </p:nvCxnSpPr>
        <p:spPr>
          <a:xfrm>
            <a:off x="1619672" y="2132856"/>
            <a:ext cx="0" cy="280831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 стрелкой 7"/>
          <p:cNvCxnSpPr/>
          <p:nvPr/>
        </p:nvCxnSpPr>
        <p:spPr>
          <a:xfrm>
            <a:off x="1619672" y="4941168"/>
            <a:ext cx="1368152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единительная линия 14"/>
          <p:cNvCxnSpPr/>
          <p:nvPr/>
        </p:nvCxnSpPr>
        <p:spPr>
          <a:xfrm>
            <a:off x="3563888" y="1628800"/>
            <a:ext cx="309634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единительная линия 17"/>
          <p:cNvCxnSpPr/>
          <p:nvPr/>
        </p:nvCxnSpPr>
        <p:spPr>
          <a:xfrm>
            <a:off x="6660232" y="1628800"/>
            <a:ext cx="0" cy="374441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 стрелкой 19"/>
          <p:cNvCxnSpPr/>
          <p:nvPr/>
        </p:nvCxnSpPr>
        <p:spPr>
          <a:xfrm flipH="1">
            <a:off x="6444208" y="5369025"/>
            <a:ext cx="216024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4467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Управление составляющими «</a:t>
            </a:r>
            <a:r>
              <a:rPr lang="en-US" sz="2800" b="1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Chart</a:t>
            </a:r>
            <a:r>
              <a:rPr lang="ru-RU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»</a:t>
            </a:r>
          </a:p>
        </p:txBody>
      </p:sp>
      <p:sp>
        <p:nvSpPr>
          <p:cNvPr id="7" name="Rectangle 11"/>
          <p:cNvSpPr>
            <a:spLocks noChangeArrowheads="1"/>
          </p:cNvSpPr>
          <p:nvPr/>
        </p:nvSpPr>
        <p:spPr bwMode="auto">
          <a:xfrm>
            <a:off x="107504" y="765859"/>
            <a:ext cx="878497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По нажатии на кнопку генерируется заглавие диаграммы.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2562" y="1628800"/>
            <a:ext cx="6238875" cy="42481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1" name="Прямоугольник 10"/>
          <p:cNvSpPr/>
          <p:nvPr/>
        </p:nvSpPr>
        <p:spPr>
          <a:xfrm>
            <a:off x="3707904" y="2060848"/>
            <a:ext cx="1656184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/>
          <p:cNvSpPr/>
          <p:nvPr/>
        </p:nvSpPr>
        <p:spPr>
          <a:xfrm>
            <a:off x="1452562" y="5373216"/>
            <a:ext cx="1319238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3" name="Прямая со стрелкой 12"/>
          <p:cNvCxnSpPr/>
          <p:nvPr/>
        </p:nvCxnSpPr>
        <p:spPr>
          <a:xfrm flipV="1">
            <a:off x="2771800" y="2420888"/>
            <a:ext cx="936104" cy="293514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3724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Примеры построения графиков</a:t>
            </a:r>
          </a:p>
        </p:txBody>
      </p:sp>
      <p:sp>
        <p:nvSpPr>
          <p:cNvPr id="7" name="Rectangle 11"/>
          <p:cNvSpPr>
            <a:spLocks noChangeArrowheads="1"/>
          </p:cNvSpPr>
          <p:nvPr/>
        </p:nvSpPr>
        <p:spPr bwMode="auto">
          <a:xfrm>
            <a:off x="107504" y="765859"/>
            <a:ext cx="8784976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Подложка / оболочка «Автоматизированной системы </a:t>
            </a:r>
            <a:r>
              <a:rPr lang="ru-RU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энергооптимальных</a:t>
            </a:r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расчётов» (АСЭР).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879" y="1628800"/>
            <a:ext cx="8668241" cy="469567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36985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Управление составляющими «</a:t>
            </a:r>
            <a:r>
              <a:rPr lang="en-US" sz="2800" b="1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Chart</a:t>
            </a:r>
            <a:r>
              <a:rPr lang="ru-RU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»</a:t>
            </a:r>
          </a:p>
        </p:txBody>
      </p:sp>
      <p:sp>
        <p:nvSpPr>
          <p:cNvPr id="7" name="Rectangle 11"/>
          <p:cNvSpPr>
            <a:spLocks noChangeArrowheads="1"/>
          </p:cNvSpPr>
          <p:nvPr/>
        </p:nvSpPr>
        <p:spPr bwMode="auto">
          <a:xfrm>
            <a:off x="107504" y="765859"/>
            <a:ext cx="8784976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От создания новой области диаграммы и размещения её на </a:t>
            </a:r>
            <a:r>
              <a:rPr lang="en-US" i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Chart</a:t>
            </a:r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</a:t>
            </a:r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элементе эффекта нет.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1519401"/>
            <a:ext cx="4608512" cy="274814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7984" y="3593802"/>
            <a:ext cx="4464496" cy="303994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Прямоугольник 7"/>
          <p:cNvSpPr/>
          <p:nvPr/>
        </p:nvSpPr>
        <p:spPr>
          <a:xfrm>
            <a:off x="1403648" y="3603184"/>
            <a:ext cx="2232248" cy="5458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 8"/>
          <p:cNvSpPr/>
          <p:nvPr/>
        </p:nvSpPr>
        <p:spPr>
          <a:xfrm>
            <a:off x="5292080" y="6237312"/>
            <a:ext cx="936104" cy="2578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0" name="Прямая со стрелкой 9"/>
          <p:cNvCxnSpPr/>
          <p:nvPr/>
        </p:nvCxnSpPr>
        <p:spPr>
          <a:xfrm flipH="1" flipV="1">
            <a:off x="3851920" y="3501008"/>
            <a:ext cx="1440160" cy="273630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8442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Управление составляющими «</a:t>
            </a:r>
            <a:r>
              <a:rPr lang="en-US" sz="2800" b="1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Chart</a:t>
            </a:r>
            <a:r>
              <a:rPr lang="ru-RU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»</a:t>
            </a:r>
          </a:p>
        </p:txBody>
      </p:sp>
      <p:sp>
        <p:nvSpPr>
          <p:cNvPr id="7" name="Rectangle 11"/>
          <p:cNvSpPr>
            <a:spLocks noChangeArrowheads="1"/>
          </p:cNvSpPr>
          <p:nvPr/>
        </p:nvSpPr>
        <p:spPr bwMode="auto">
          <a:xfrm>
            <a:off x="179512" y="765859"/>
            <a:ext cx="8712968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Подготовка набора данных, представленного вектором (одномерным массивом) целых чисел для последующего формирования на его основе ряда данных.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3"/>
          <a:srcRect b="32201"/>
          <a:stretch/>
        </p:blipFill>
        <p:spPr>
          <a:xfrm>
            <a:off x="947431" y="1988840"/>
            <a:ext cx="7249137" cy="360039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2086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Управление составляющими «</a:t>
            </a:r>
            <a:r>
              <a:rPr lang="en-US" sz="2800" b="1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Chart</a:t>
            </a:r>
            <a:r>
              <a:rPr lang="ru-RU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»</a:t>
            </a:r>
          </a:p>
        </p:txBody>
      </p:sp>
      <p:sp>
        <p:nvSpPr>
          <p:cNvPr id="7" name="Rectangle 11"/>
          <p:cNvSpPr>
            <a:spLocks noChangeArrowheads="1"/>
          </p:cNvSpPr>
          <p:nvPr/>
        </p:nvSpPr>
        <p:spPr bwMode="auto">
          <a:xfrm>
            <a:off x="179512" y="765859"/>
            <a:ext cx="8712968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Эффект появляется, когда к </a:t>
            </a:r>
            <a:r>
              <a:rPr lang="en-US" i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Chart</a:t>
            </a:r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</a:t>
            </a:r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элементу добавляются и область диаграммы, и ряд данных.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1" y="1556792"/>
            <a:ext cx="4824535" cy="353425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5648" y="3717032"/>
            <a:ext cx="4320480" cy="294188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Rectangle 11"/>
          <p:cNvSpPr>
            <a:spLocks noChangeArrowheads="1"/>
          </p:cNvSpPr>
          <p:nvPr/>
        </p:nvSpPr>
        <p:spPr bwMode="auto">
          <a:xfrm>
            <a:off x="5287888" y="1547954"/>
            <a:ext cx="3604592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По умолчанию ряд данных отображается в формате столбчатой диаграммы.</a:t>
            </a:r>
          </a:p>
        </p:txBody>
      </p:sp>
      <p:sp>
        <p:nvSpPr>
          <p:cNvPr id="9" name="Прямоугольник 8"/>
          <p:cNvSpPr/>
          <p:nvPr/>
        </p:nvSpPr>
        <p:spPr>
          <a:xfrm>
            <a:off x="1691680" y="3933056"/>
            <a:ext cx="2448272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ямоугольник 9"/>
          <p:cNvSpPr/>
          <p:nvPr/>
        </p:nvSpPr>
        <p:spPr>
          <a:xfrm>
            <a:off x="1691680" y="4365690"/>
            <a:ext cx="1728192" cy="1463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рямоугольник 10"/>
          <p:cNvSpPr/>
          <p:nvPr/>
        </p:nvSpPr>
        <p:spPr>
          <a:xfrm>
            <a:off x="1691680" y="4660622"/>
            <a:ext cx="1512168" cy="1365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2" name="Прямая со стрелкой 11"/>
          <p:cNvCxnSpPr/>
          <p:nvPr/>
        </p:nvCxnSpPr>
        <p:spPr>
          <a:xfrm flipH="1" flipV="1">
            <a:off x="4139951" y="3717033"/>
            <a:ext cx="1361801" cy="261976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Прямоугольник 13"/>
          <p:cNvSpPr/>
          <p:nvPr/>
        </p:nvSpPr>
        <p:spPr>
          <a:xfrm>
            <a:off x="5436096" y="6318742"/>
            <a:ext cx="785735" cy="2066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81905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Управление составляющими «</a:t>
            </a:r>
            <a:r>
              <a:rPr lang="en-US" sz="2800" b="1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Chart</a:t>
            </a:r>
            <a:r>
              <a:rPr lang="ru-RU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»</a:t>
            </a:r>
          </a:p>
        </p:txBody>
      </p:sp>
      <p:sp>
        <p:nvSpPr>
          <p:cNvPr id="7" name="Rectangle 11"/>
          <p:cNvSpPr>
            <a:spLocks noChangeArrowheads="1"/>
          </p:cNvSpPr>
          <p:nvPr/>
        </p:nvSpPr>
        <p:spPr bwMode="auto">
          <a:xfrm>
            <a:off x="179512" y="765859"/>
            <a:ext cx="8712968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Исходный, константно заданный, набор данных передаётся в качестве точек ряда данных. Набор данных используется как для абсцисс, так и для ординат.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1" y="1556792"/>
            <a:ext cx="4824535" cy="353425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5648" y="3717032"/>
            <a:ext cx="4320480" cy="294188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Прямоугольник 8"/>
          <p:cNvSpPr/>
          <p:nvPr/>
        </p:nvSpPr>
        <p:spPr>
          <a:xfrm>
            <a:off x="1691680" y="3789040"/>
            <a:ext cx="2304256" cy="14929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рямоугольник 10"/>
          <p:cNvSpPr/>
          <p:nvPr/>
        </p:nvSpPr>
        <p:spPr>
          <a:xfrm>
            <a:off x="1691680" y="4509120"/>
            <a:ext cx="2304256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2" name="Прямая со стрелкой 11"/>
          <p:cNvCxnSpPr/>
          <p:nvPr/>
        </p:nvCxnSpPr>
        <p:spPr>
          <a:xfrm flipH="1" flipV="1">
            <a:off x="4139951" y="3717033"/>
            <a:ext cx="1361801" cy="261976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Прямоугольник 13"/>
          <p:cNvSpPr/>
          <p:nvPr/>
        </p:nvSpPr>
        <p:spPr>
          <a:xfrm>
            <a:off x="5436096" y="6318742"/>
            <a:ext cx="785735" cy="2066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Rectangle 11"/>
          <p:cNvSpPr>
            <a:spLocks noChangeArrowheads="1"/>
          </p:cNvSpPr>
          <p:nvPr/>
        </p:nvSpPr>
        <p:spPr bwMode="auto">
          <a:xfrm>
            <a:off x="5220072" y="1508591"/>
            <a:ext cx="3744414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Линейная зависимость при представлении её в виде столбчатой диаграммы – не очевидна.</a:t>
            </a:r>
          </a:p>
        </p:txBody>
      </p:sp>
    </p:spTree>
    <p:extLst>
      <p:ext uri="{BB962C8B-B14F-4D97-AF65-F5344CB8AC3E}">
        <p14:creationId xmlns:p14="http://schemas.microsoft.com/office/powerpoint/2010/main" val="2025745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Управление составляющими «</a:t>
            </a:r>
            <a:r>
              <a:rPr lang="en-US" sz="2800" b="1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Chart</a:t>
            </a:r>
            <a:r>
              <a:rPr lang="ru-RU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»</a:t>
            </a:r>
          </a:p>
        </p:txBody>
      </p:sp>
      <p:sp>
        <p:nvSpPr>
          <p:cNvPr id="7" name="Rectangle 11"/>
          <p:cNvSpPr>
            <a:spLocks noChangeArrowheads="1"/>
          </p:cNvSpPr>
          <p:nvPr/>
        </p:nvSpPr>
        <p:spPr bwMode="auto">
          <a:xfrm>
            <a:off x="179512" y="749027"/>
            <a:ext cx="871296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Выведены возможные типы диаграмм. Рекомендовано выбрать линейную.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3"/>
          <a:srcRect r="4829"/>
          <a:stretch/>
        </p:blipFill>
        <p:spPr>
          <a:xfrm>
            <a:off x="588077" y="1268760"/>
            <a:ext cx="3888432" cy="1942857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4"/>
          <a:srcRect r="17184"/>
          <a:stretch/>
        </p:blipFill>
        <p:spPr>
          <a:xfrm>
            <a:off x="3651414" y="3211617"/>
            <a:ext cx="1041119" cy="1647619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1414" y="4882092"/>
            <a:ext cx="1076190" cy="1609524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68597" y="1558857"/>
            <a:ext cx="1247619" cy="1438095"/>
          </a:xfrm>
          <a:prstGeom prst="rect">
            <a:avLst/>
          </a:prstGeom>
        </p:spPr>
      </p:pic>
      <p:sp>
        <p:nvSpPr>
          <p:cNvPr id="15" name="Прямоугольник 14"/>
          <p:cNvSpPr/>
          <p:nvPr/>
        </p:nvSpPr>
        <p:spPr>
          <a:xfrm>
            <a:off x="3651414" y="3789040"/>
            <a:ext cx="1041119" cy="14401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30995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Управление составляющими «</a:t>
            </a:r>
            <a:r>
              <a:rPr lang="en-US" sz="2800" b="1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Chart</a:t>
            </a:r>
            <a:r>
              <a:rPr lang="ru-RU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»</a:t>
            </a:r>
          </a:p>
        </p:txBody>
      </p:sp>
      <p:sp>
        <p:nvSpPr>
          <p:cNvPr id="7" name="Rectangle 11"/>
          <p:cNvSpPr>
            <a:spLocks noChangeArrowheads="1"/>
          </p:cNvSpPr>
          <p:nvPr/>
        </p:nvSpPr>
        <p:spPr bwMode="auto">
          <a:xfrm>
            <a:off x="179512" y="749027"/>
            <a:ext cx="871296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Выведены возможные типы диаграмм. Рекомендовано выбрать линейную.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1155527"/>
            <a:ext cx="4773683" cy="378564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3423" y="3284984"/>
            <a:ext cx="4917216" cy="334821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1" name="Прямоугольник 10"/>
          <p:cNvSpPr/>
          <p:nvPr/>
        </p:nvSpPr>
        <p:spPr>
          <a:xfrm>
            <a:off x="1600908" y="4365104"/>
            <a:ext cx="2106996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71455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Управление составляющими «</a:t>
            </a:r>
            <a:r>
              <a:rPr lang="en-US" sz="2800" b="1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Chart</a:t>
            </a:r>
            <a:r>
              <a:rPr lang="ru-RU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»</a:t>
            </a:r>
          </a:p>
        </p:txBody>
      </p:sp>
      <p:sp>
        <p:nvSpPr>
          <p:cNvPr id="7" name="Rectangle 11"/>
          <p:cNvSpPr>
            <a:spLocks noChangeArrowheads="1"/>
          </p:cNvSpPr>
          <p:nvPr/>
        </p:nvSpPr>
        <p:spPr bwMode="auto">
          <a:xfrm>
            <a:off x="179512" y="749027"/>
            <a:ext cx="871296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Исходная линия теряется на фоне сетки и можно добавить ей веса.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1880" y="2924944"/>
            <a:ext cx="5498613" cy="374409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520" y="1268761"/>
            <a:ext cx="5213531" cy="302433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Прямоугольник 8"/>
          <p:cNvSpPr/>
          <p:nvPr/>
        </p:nvSpPr>
        <p:spPr>
          <a:xfrm>
            <a:off x="539552" y="3212976"/>
            <a:ext cx="1800200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26130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Управление составляющими «</a:t>
            </a:r>
            <a:r>
              <a:rPr lang="en-US" sz="2800" b="1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Chart</a:t>
            </a:r>
            <a:r>
              <a:rPr lang="ru-RU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»</a:t>
            </a:r>
          </a:p>
        </p:txBody>
      </p:sp>
      <p:sp>
        <p:nvSpPr>
          <p:cNvPr id="7" name="Rectangle 11"/>
          <p:cNvSpPr>
            <a:spLocks noChangeArrowheads="1"/>
          </p:cNvSpPr>
          <p:nvPr/>
        </p:nvSpPr>
        <p:spPr bwMode="auto">
          <a:xfrm>
            <a:off x="179512" y="749027"/>
            <a:ext cx="871296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Под дизайн можно изменить цвет всего ряда данных.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1182967"/>
            <a:ext cx="5415297" cy="339816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4385" y="3356992"/>
            <a:ext cx="4864103" cy="331204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Прямоугольник 9"/>
          <p:cNvSpPr/>
          <p:nvPr/>
        </p:nvSpPr>
        <p:spPr>
          <a:xfrm>
            <a:off x="683568" y="3501008"/>
            <a:ext cx="1944216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11470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Управление составляющими «</a:t>
            </a:r>
            <a:r>
              <a:rPr lang="en-US" sz="2800" b="1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Chart</a:t>
            </a:r>
            <a:r>
              <a:rPr lang="ru-RU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»</a:t>
            </a:r>
          </a:p>
        </p:txBody>
      </p:sp>
      <p:sp>
        <p:nvSpPr>
          <p:cNvPr id="7" name="Rectangle 11"/>
          <p:cNvSpPr>
            <a:spLocks noChangeArrowheads="1"/>
          </p:cNvSpPr>
          <p:nvPr/>
        </p:nvSpPr>
        <p:spPr bwMode="auto">
          <a:xfrm>
            <a:off x="179512" y="749027"/>
            <a:ext cx="871296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Или изменить цвет каждой, отдельно взятой точки.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1150942"/>
            <a:ext cx="3528392" cy="557539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7560" y="2132856"/>
            <a:ext cx="4970328" cy="338437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9" name="Прямая со стрелкой 8"/>
          <p:cNvCxnSpPr/>
          <p:nvPr/>
        </p:nvCxnSpPr>
        <p:spPr>
          <a:xfrm>
            <a:off x="5508104" y="3573016"/>
            <a:ext cx="0" cy="92261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 стрелкой 11"/>
          <p:cNvCxnSpPr/>
          <p:nvPr/>
        </p:nvCxnSpPr>
        <p:spPr>
          <a:xfrm flipV="1">
            <a:off x="3707904" y="4266123"/>
            <a:ext cx="2304255" cy="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 стрелкой 13"/>
          <p:cNvCxnSpPr/>
          <p:nvPr/>
        </p:nvCxnSpPr>
        <p:spPr>
          <a:xfrm flipV="1">
            <a:off x="6588222" y="3938642"/>
            <a:ext cx="3" cy="65751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 стрелкой 15"/>
          <p:cNvCxnSpPr/>
          <p:nvPr/>
        </p:nvCxnSpPr>
        <p:spPr>
          <a:xfrm flipV="1">
            <a:off x="7092280" y="3717033"/>
            <a:ext cx="0" cy="136815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единительная линия 20"/>
          <p:cNvCxnSpPr/>
          <p:nvPr/>
        </p:nvCxnSpPr>
        <p:spPr>
          <a:xfrm>
            <a:off x="3923928" y="5085184"/>
            <a:ext cx="316835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/>
          <p:cNvCxnSpPr/>
          <p:nvPr/>
        </p:nvCxnSpPr>
        <p:spPr>
          <a:xfrm>
            <a:off x="3527884" y="5661248"/>
            <a:ext cx="414046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 стрелкой 23"/>
          <p:cNvCxnSpPr/>
          <p:nvPr/>
        </p:nvCxnSpPr>
        <p:spPr>
          <a:xfrm flipV="1">
            <a:off x="7668344" y="3489549"/>
            <a:ext cx="0" cy="217169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единительная линия 26"/>
          <p:cNvCxnSpPr/>
          <p:nvPr/>
        </p:nvCxnSpPr>
        <p:spPr>
          <a:xfrm>
            <a:off x="3707904" y="6165304"/>
            <a:ext cx="446449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 стрелкой 28"/>
          <p:cNvCxnSpPr/>
          <p:nvPr/>
        </p:nvCxnSpPr>
        <p:spPr>
          <a:xfrm flipV="1">
            <a:off x="8172400" y="3196287"/>
            <a:ext cx="0" cy="296901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Прямая соединительная линия 31"/>
          <p:cNvCxnSpPr/>
          <p:nvPr/>
        </p:nvCxnSpPr>
        <p:spPr>
          <a:xfrm>
            <a:off x="3635896" y="4581128"/>
            <a:ext cx="295232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Прямая соединительная линия 39"/>
          <p:cNvCxnSpPr/>
          <p:nvPr/>
        </p:nvCxnSpPr>
        <p:spPr>
          <a:xfrm>
            <a:off x="3635896" y="3573016"/>
            <a:ext cx="187782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Прямая соединительная линия 41"/>
          <p:cNvCxnSpPr/>
          <p:nvPr/>
        </p:nvCxnSpPr>
        <p:spPr>
          <a:xfrm>
            <a:off x="3527884" y="3068960"/>
            <a:ext cx="147616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Прямая со стрелкой 42"/>
          <p:cNvCxnSpPr/>
          <p:nvPr/>
        </p:nvCxnSpPr>
        <p:spPr>
          <a:xfrm>
            <a:off x="5004048" y="3068960"/>
            <a:ext cx="0" cy="171075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8555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Управление составляющими «</a:t>
            </a:r>
            <a:r>
              <a:rPr lang="en-US" sz="2800" b="1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Chart</a:t>
            </a:r>
            <a:r>
              <a:rPr lang="ru-RU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»</a:t>
            </a:r>
          </a:p>
        </p:txBody>
      </p:sp>
      <p:sp>
        <p:nvSpPr>
          <p:cNvPr id="7" name="Rectangle 11"/>
          <p:cNvSpPr>
            <a:spLocks noChangeArrowheads="1"/>
          </p:cNvSpPr>
          <p:nvPr/>
        </p:nvSpPr>
        <p:spPr bwMode="auto">
          <a:xfrm>
            <a:off x="179512" y="749027"/>
            <a:ext cx="871296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То же, но компактнее: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1268760"/>
            <a:ext cx="4430206" cy="547260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0" name="Прямоугольник 19"/>
          <p:cNvSpPr/>
          <p:nvPr/>
        </p:nvSpPr>
        <p:spPr>
          <a:xfrm>
            <a:off x="2339752" y="3068960"/>
            <a:ext cx="1584176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Прямоугольник 21"/>
          <p:cNvSpPr/>
          <p:nvPr/>
        </p:nvSpPr>
        <p:spPr>
          <a:xfrm>
            <a:off x="1331640" y="4437112"/>
            <a:ext cx="1944216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2412" y="2627951"/>
            <a:ext cx="4174084" cy="28422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42505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Примеры построения графиков</a:t>
            </a:r>
          </a:p>
        </p:txBody>
      </p:sp>
      <p:sp>
        <p:nvSpPr>
          <p:cNvPr id="7" name="Rectangle 11"/>
          <p:cNvSpPr>
            <a:spLocks noChangeArrowheads="1"/>
          </p:cNvSpPr>
          <p:nvPr/>
        </p:nvSpPr>
        <p:spPr bwMode="auto">
          <a:xfrm>
            <a:off x="107504" y="692696"/>
            <a:ext cx="878497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База данных «Автоматизированной системы </a:t>
            </a:r>
            <a:r>
              <a:rPr lang="ru-RU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энергооптимальных</a:t>
            </a:r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расчётов».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2"/>
          <a:srcRect b="28080"/>
          <a:stretch/>
        </p:blipFill>
        <p:spPr>
          <a:xfrm>
            <a:off x="971600" y="1189190"/>
            <a:ext cx="3249853" cy="548016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3"/>
          <a:srcRect b="26896"/>
          <a:stretch/>
        </p:blipFill>
        <p:spPr>
          <a:xfrm>
            <a:off x="4355976" y="1189190"/>
            <a:ext cx="3194115" cy="548016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80442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07504" y="2762925"/>
            <a:ext cx="892899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Инструменты </a:t>
            </a:r>
            <a:r>
              <a:rPr lang="en-US" sz="2800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Linq</a:t>
            </a:r>
            <a:r>
              <a:rPr lang="en-US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для удобной </a:t>
            </a:r>
          </a:p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модификации набора данных</a:t>
            </a:r>
            <a:endParaRPr lang="ru-RU" sz="28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5121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Инструменты </a:t>
            </a:r>
            <a:r>
              <a:rPr lang="en-US" sz="2800" b="1" i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Linq</a:t>
            </a:r>
            <a:endParaRPr lang="ru-RU" sz="2800" b="1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Rectangle 11"/>
          <p:cNvSpPr>
            <a:spLocks noChangeArrowheads="1"/>
          </p:cNvSpPr>
          <p:nvPr/>
        </p:nvSpPr>
        <p:spPr bwMode="auto">
          <a:xfrm>
            <a:off x="179512" y="749027"/>
            <a:ext cx="871296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Удобная генерация квадратичной зависимости.</a:t>
            </a: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1" y="1155527"/>
            <a:ext cx="5112567" cy="387584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9118" y="3717032"/>
            <a:ext cx="4441097" cy="302401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90908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Инструменты </a:t>
            </a:r>
            <a:r>
              <a:rPr lang="en-US" sz="2800" b="1" i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Linq</a:t>
            </a:r>
            <a:endParaRPr lang="ru-RU" sz="2800" b="1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Rectangle 11"/>
          <p:cNvSpPr>
            <a:spLocks noChangeArrowheads="1"/>
          </p:cNvSpPr>
          <p:nvPr/>
        </p:nvSpPr>
        <p:spPr bwMode="auto">
          <a:xfrm>
            <a:off x="179512" y="749027"/>
            <a:ext cx="871296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Квадратичная зависимость во втором квадранте.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1196752"/>
            <a:ext cx="4750750" cy="288032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3928" y="3278854"/>
            <a:ext cx="4978856" cy="339018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82494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Инструменты </a:t>
            </a:r>
            <a:r>
              <a:rPr lang="en-US" sz="2800" b="1" i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Linq</a:t>
            </a:r>
            <a:endParaRPr lang="ru-RU" sz="2800" b="1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Rectangle 11"/>
          <p:cNvSpPr>
            <a:spLocks noChangeArrowheads="1"/>
          </p:cNvSpPr>
          <p:nvPr/>
        </p:nvSpPr>
        <p:spPr bwMode="auto">
          <a:xfrm>
            <a:off x="179512" y="749027"/>
            <a:ext cx="8712968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Неудачная попытка построения квадратичной зависимости в первом и втором квадрантах.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1" y="1450830"/>
            <a:ext cx="5688631" cy="272451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9952" y="3392280"/>
            <a:ext cx="4752528" cy="323607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32615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Инструменты </a:t>
            </a:r>
            <a:r>
              <a:rPr lang="en-US" sz="2800" b="1" i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Linq</a:t>
            </a:r>
            <a:endParaRPr lang="ru-RU" sz="2800" b="1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Rectangle 11"/>
          <p:cNvSpPr>
            <a:spLocks noChangeArrowheads="1"/>
          </p:cNvSpPr>
          <p:nvPr/>
        </p:nvSpPr>
        <p:spPr bwMode="auto">
          <a:xfrm>
            <a:off x="179512" y="749027"/>
            <a:ext cx="8712968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Квадратичная зависимость в</a:t>
            </a:r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первом и втором квадрантах (с упорядочиванием).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1432525"/>
            <a:ext cx="7272808" cy="295022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2945" y="3501008"/>
            <a:ext cx="4712655" cy="320892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23282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Инструменты </a:t>
            </a:r>
            <a:r>
              <a:rPr lang="en-US" sz="2800" b="1" i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Linq</a:t>
            </a:r>
            <a:endParaRPr lang="ru-RU" sz="2800" b="1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Rectangle 11"/>
          <p:cNvSpPr>
            <a:spLocks noChangeArrowheads="1"/>
          </p:cNvSpPr>
          <p:nvPr/>
        </p:nvSpPr>
        <p:spPr bwMode="auto">
          <a:xfrm>
            <a:off x="179512" y="749027"/>
            <a:ext cx="871296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Квадратичная зависимость в</a:t>
            </a:r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первом и втором квадрантах (с реверсом).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131" y="1158966"/>
            <a:ext cx="7136181" cy="306165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3929" y="3304212"/>
            <a:ext cx="5001672" cy="340571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43314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07504" y="290578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Настройка осей</a:t>
            </a:r>
            <a:endParaRPr lang="ru-RU" sz="28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052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Настройка осей</a:t>
            </a:r>
            <a:endParaRPr lang="ru-RU" sz="2800" b="1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Rectangle 11"/>
          <p:cNvSpPr>
            <a:spLocks noChangeArrowheads="1"/>
          </p:cNvSpPr>
          <p:nvPr/>
        </p:nvSpPr>
        <p:spPr bwMode="auto">
          <a:xfrm>
            <a:off x="179512" y="749027"/>
            <a:ext cx="871296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Перераспределение модификаций исходных данных.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7238" y="1196752"/>
            <a:ext cx="5649523" cy="549210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Прямоугольник 7"/>
          <p:cNvSpPr/>
          <p:nvPr/>
        </p:nvSpPr>
        <p:spPr>
          <a:xfrm>
            <a:off x="2123728" y="1772816"/>
            <a:ext cx="3888432" cy="10081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 8"/>
          <p:cNvSpPr/>
          <p:nvPr/>
        </p:nvSpPr>
        <p:spPr>
          <a:xfrm>
            <a:off x="2104304" y="5301208"/>
            <a:ext cx="2539704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76479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Настройка осей</a:t>
            </a:r>
            <a:endParaRPr lang="ru-RU" sz="2800" b="1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Rectangle 11"/>
          <p:cNvSpPr>
            <a:spLocks noChangeArrowheads="1"/>
          </p:cNvSpPr>
          <p:nvPr/>
        </p:nvSpPr>
        <p:spPr bwMode="auto">
          <a:xfrm>
            <a:off x="179512" y="749027"/>
            <a:ext cx="871296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Подтягивание границ сетки под имеющиеся значения.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1177254"/>
            <a:ext cx="5224276" cy="507870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9201" y="3212976"/>
            <a:ext cx="5128719" cy="349222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Прямоугольник 7"/>
          <p:cNvSpPr/>
          <p:nvPr/>
        </p:nvSpPr>
        <p:spPr>
          <a:xfrm>
            <a:off x="539552" y="3284984"/>
            <a:ext cx="2520280" cy="11521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82697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Настройка осей</a:t>
            </a:r>
            <a:endParaRPr lang="ru-RU" sz="2800" b="1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Rectangle 11"/>
          <p:cNvSpPr>
            <a:spLocks noChangeArrowheads="1"/>
          </p:cNvSpPr>
          <p:nvPr/>
        </p:nvSpPr>
        <p:spPr bwMode="auto">
          <a:xfrm>
            <a:off x="179512" y="749027"/>
            <a:ext cx="871296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Добавление подписей к осям.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1268760"/>
            <a:ext cx="4787779" cy="500977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5370" y="3068960"/>
            <a:ext cx="5287110" cy="360007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Прямоугольник 8"/>
          <p:cNvSpPr/>
          <p:nvPr/>
        </p:nvSpPr>
        <p:spPr>
          <a:xfrm>
            <a:off x="611560" y="3284984"/>
            <a:ext cx="1728192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ямоугольник 9"/>
          <p:cNvSpPr/>
          <p:nvPr/>
        </p:nvSpPr>
        <p:spPr>
          <a:xfrm>
            <a:off x="611560" y="4005064"/>
            <a:ext cx="2376264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рямоугольник 10"/>
          <p:cNvSpPr/>
          <p:nvPr/>
        </p:nvSpPr>
        <p:spPr>
          <a:xfrm>
            <a:off x="6248925" y="5949280"/>
            <a:ext cx="411307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/>
          <p:cNvSpPr/>
          <p:nvPr/>
        </p:nvSpPr>
        <p:spPr>
          <a:xfrm>
            <a:off x="3779913" y="4365104"/>
            <a:ext cx="288032" cy="5760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15868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Примеры построения графиков</a:t>
            </a:r>
          </a:p>
        </p:txBody>
      </p:sp>
      <p:sp>
        <p:nvSpPr>
          <p:cNvPr id="7" name="Rectangle 11"/>
          <p:cNvSpPr>
            <a:spLocks noChangeArrowheads="1"/>
          </p:cNvSpPr>
          <p:nvPr/>
        </p:nvSpPr>
        <p:spPr bwMode="auto">
          <a:xfrm>
            <a:off x="107504" y="692696"/>
            <a:ext cx="878497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База данных «Автоматизированной системы </a:t>
            </a:r>
            <a:r>
              <a:rPr lang="ru-RU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энергооптимальных</a:t>
            </a:r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расчётов».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/>
          <a:srcRect r="33505"/>
          <a:stretch/>
        </p:blipFill>
        <p:spPr>
          <a:xfrm>
            <a:off x="251521" y="1215916"/>
            <a:ext cx="8712968" cy="361705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2429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Настройка осей</a:t>
            </a:r>
            <a:endParaRPr lang="ru-RU" sz="2800" b="1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Rectangle 11"/>
          <p:cNvSpPr>
            <a:spLocks noChangeArrowheads="1"/>
          </p:cNvSpPr>
          <p:nvPr/>
        </p:nvSpPr>
        <p:spPr bwMode="auto">
          <a:xfrm>
            <a:off x="179512" y="749027"/>
            <a:ext cx="871296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Корректировка шрифта при оформлении подписей к осям.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1186406"/>
            <a:ext cx="4593798" cy="555496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1690" y="3140968"/>
            <a:ext cx="5181358" cy="352807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3" name="Прямоугольник 12"/>
          <p:cNvSpPr/>
          <p:nvPr/>
        </p:nvSpPr>
        <p:spPr>
          <a:xfrm>
            <a:off x="6304113" y="5949280"/>
            <a:ext cx="428127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Прямоугольник 13"/>
          <p:cNvSpPr/>
          <p:nvPr/>
        </p:nvSpPr>
        <p:spPr>
          <a:xfrm>
            <a:off x="3923929" y="4221088"/>
            <a:ext cx="288032" cy="8640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Прямоугольник 14"/>
          <p:cNvSpPr/>
          <p:nvPr/>
        </p:nvSpPr>
        <p:spPr>
          <a:xfrm>
            <a:off x="611560" y="3284984"/>
            <a:ext cx="2880320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рямоугольник 15"/>
          <p:cNvSpPr/>
          <p:nvPr/>
        </p:nvSpPr>
        <p:spPr>
          <a:xfrm>
            <a:off x="611560" y="4365104"/>
            <a:ext cx="2880320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62028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Настройка осей</a:t>
            </a:r>
            <a:endParaRPr lang="ru-RU" sz="2800" b="1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Rectangle 11"/>
          <p:cNvSpPr>
            <a:spLocks noChangeArrowheads="1"/>
          </p:cNvSpPr>
          <p:nvPr/>
        </p:nvSpPr>
        <p:spPr bwMode="auto">
          <a:xfrm>
            <a:off x="179512" y="749027"/>
            <a:ext cx="871296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Корректировка шага сетки.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9" y="1187388"/>
            <a:ext cx="4320480" cy="551394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9872" y="2780927"/>
            <a:ext cx="5616624" cy="382444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2" name="Прямоугольник 11"/>
          <p:cNvSpPr/>
          <p:nvPr/>
        </p:nvSpPr>
        <p:spPr>
          <a:xfrm>
            <a:off x="611560" y="3789040"/>
            <a:ext cx="1728192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/>
          <p:cNvSpPr/>
          <p:nvPr/>
        </p:nvSpPr>
        <p:spPr>
          <a:xfrm>
            <a:off x="611560" y="5013176"/>
            <a:ext cx="1728192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Прямоугольник 17"/>
          <p:cNvSpPr/>
          <p:nvPr/>
        </p:nvSpPr>
        <p:spPr>
          <a:xfrm>
            <a:off x="3995937" y="3187426"/>
            <a:ext cx="288031" cy="24738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Прямоугольник 18"/>
          <p:cNvSpPr/>
          <p:nvPr/>
        </p:nvSpPr>
        <p:spPr>
          <a:xfrm>
            <a:off x="4148337" y="5589240"/>
            <a:ext cx="4600127" cy="22440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21523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Настройка осей</a:t>
            </a:r>
            <a:endParaRPr lang="ru-RU" sz="2800" b="1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Rectangle 11"/>
          <p:cNvSpPr>
            <a:spLocks noChangeArrowheads="1"/>
          </p:cNvSpPr>
          <p:nvPr/>
        </p:nvSpPr>
        <p:spPr bwMode="auto">
          <a:xfrm>
            <a:off x="179512" y="749027"/>
            <a:ext cx="871296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Добавление преобладания толщины осей над сеткой.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1173838"/>
            <a:ext cx="4420513" cy="552048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6136" y="2980379"/>
            <a:ext cx="5454336" cy="371394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3" name="Прямоугольник 12"/>
          <p:cNvSpPr/>
          <p:nvPr/>
        </p:nvSpPr>
        <p:spPr>
          <a:xfrm>
            <a:off x="539552" y="4077072"/>
            <a:ext cx="1728192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Прямоугольник 13"/>
          <p:cNvSpPr/>
          <p:nvPr/>
        </p:nvSpPr>
        <p:spPr>
          <a:xfrm>
            <a:off x="539552" y="5085184"/>
            <a:ext cx="1728192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Прямоугольник 14"/>
          <p:cNvSpPr/>
          <p:nvPr/>
        </p:nvSpPr>
        <p:spPr>
          <a:xfrm>
            <a:off x="4193964" y="3429000"/>
            <a:ext cx="162012" cy="23762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рямоугольник 15"/>
          <p:cNvSpPr/>
          <p:nvPr/>
        </p:nvSpPr>
        <p:spPr>
          <a:xfrm>
            <a:off x="4193964" y="5661248"/>
            <a:ext cx="4410484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81133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Настройка осей</a:t>
            </a:r>
            <a:endParaRPr lang="ru-RU" sz="2800" b="1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Rectangle 11"/>
          <p:cNvSpPr>
            <a:spLocks noChangeArrowheads="1"/>
          </p:cNvSpPr>
          <p:nvPr/>
        </p:nvSpPr>
        <p:spPr bwMode="auto">
          <a:xfrm>
            <a:off x="179512" y="749027"/>
            <a:ext cx="871296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Возможности добавления стрелок к осям.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333" y="1268760"/>
            <a:ext cx="8333333" cy="104761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333" y="2636913"/>
            <a:ext cx="8333333" cy="92684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333" y="3884293"/>
            <a:ext cx="8333333" cy="116831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97738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Настройка осей</a:t>
            </a:r>
            <a:endParaRPr lang="ru-RU" sz="2800" b="1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Rectangle 11"/>
          <p:cNvSpPr>
            <a:spLocks noChangeArrowheads="1"/>
          </p:cNvSpPr>
          <p:nvPr/>
        </p:nvSpPr>
        <p:spPr bwMode="auto">
          <a:xfrm>
            <a:off x="179512" y="749027"/>
            <a:ext cx="871296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Добавление стрелок к осям.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1190125"/>
            <a:ext cx="4392488" cy="555124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1920" y="3140694"/>
            <a:ext cx="5076008" cy="345633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26841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Настройка осей</a:t>
            </a:r>
            <a:endParaRPr lang="ru-RU" sz="2800" b="1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Rectangle 11"/>
          <p:cNvSpPr>
            <a:spLocks noChangeArrowheads="1"/>
          </p:cNvSpPr>
          <p:nvPr/>
        </p:nvSpPr>
        <p:spPr bwMode="auto">
          <a:xfrm>
            <a:off x="179512" y="749027"/>
            <a:ext cx="8712968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Добавление заголовка в </a:t>
            </a:r>
            <a:r>
              <a:rPr lang="en-US" i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Chart</a:t>
            </a:r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</a:t>
            </a:r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элемент позволяет решить проблему выхода за пределы крупногабаритной стрелки оси ординат.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2562" y="1844824"/>
            <a:ext cx="6238875" cy="42481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57213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Настройка осей</a:t>
            </a:r>
            <a:endParaRPr lang="ru-RU" sz="2800" b="1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Rectangle 11"/>
          <p:cNvSpPr>
            <a:spLocks noChangeArrowheads="1"/>
          </p:cNvSpPr>
          <p:nvPr/>
        </p:nvSpPr>
        <p:spPr bwMode="auto">
          <a:xfrm>
            <a:off x="179512" y="749027"/>
            <a:ext cx="8712968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Добавление легенды в </a:t>
            </a:r>
            <a:r>
              <a:rPr lang="en-US" i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Chart</a:t>
            </a:r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</a:t>
            </a:r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элемент позволяет решить проблему выхода за пределы крупногабаритной стрелки оси абсцисс.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1556792"/>
            <a:ext cx="5922093" cy="403244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7904" y="5426762"/>
            <a:ext cx="5184576" cy="120662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8" name="Прямая со стрелкой 7"/>
          <p:cNvCxnSpPr/>
          <p:nvPr/>
        </p:nvCxnSpPr>
        <p:spPr>
          <a:xfrm>
            <a:off x="3563888" y="5324339"/>
            <a:ext cx="3672408" cy="26490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5732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07504" y="290578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Настройка легенды</a:t>
            </a:r>
            <a:endParaRPr lang="ru-RU" sz="28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1414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Настройка легенды</a:t>
            </a:r>
          </a:p>
        </p:txBody>
      </p:sp>
      <p:sp>
        <p:nvSpPr>
          <p:cNvPr id="7" name="Rectangle 11"/>
          <p:cNvSpPr>
            <a:spLocks noChangeArrowheads="1"/>
          </p:cNvSpPr>
          <p:nvPr/>
        </p:nvSpPr>
        <p:spPr bwMode="auto">
          <a:xfrm>
            <a:off x="179512" y="749027"/>
            <a:ext cx="8712968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 легенду рационально переносить детализацию функциональных зависимостей, чтобы не перегружать подписи к осям.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9536" y="3212976"/>
            <a:ext cx="5076080" cy="345638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520" y="1441699"/>
            <a:ext cx="3536951" cy="414754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Прямоугольник 8"/>
          <p:cNvSpPr/>
          <p:nvPr/>
        </p:nvSpPr>
        <p:spPr>
          <a:xfrm>
            <a:off x="275576" y="2780928"/>
            <a:ext cx="1992168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ямоугольник 9"/>
          <p:cNvSpPr/>
          <p:nvPr/>
        </p:nvSpPr>
        <p:spPr>
          <a:xfrm>
            <a:off x="287040" y="4653136"/>
            <a:ext cx="1404640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рямоугольник 10"/>
          <p:cNvSpPr/>
          <p:nvPr/>
        </p:nvSpPr>
        <p:spPr>
          <a:xfrm>
            <a:off x="4134546" y="4589104"/>
            <a:ext cx="293438" cy="4960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/>
          <p:cNvSpPr/>
          <p:nvPr/>
        </p:nvSpPr>
        <p:spPr>
          <a:xfrm>
            <a:off x="8172400" y="3789040"/>
            <a:ext cx="504056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99164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Настройка легенды</a:t>
            </a:r>
          </a:p>
        </p:txBody>
      </p:sp>
      <p:sp>
        <p:nvSpPr>
          <p:cNvPr id="7" name="Rectangle 11"/>
          <p:cNvSpPr>
            <a:spLocks noChangeArrowheads="1"/>
          </p:cNvSpPr>
          <p:nvPr/>
        </p:nvSpPr>
        <p:spPr bwMode="auto">
          <a:xfrm>
            <a:off x="179512" y="749027"/>
            <a:ext cx="871296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Изменение шрифта легенды.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1556" y="3163636"/>
            <a:ext cx="5148068" cy="350540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680" y="1155526"/>
            <a:ext cx="5151408" cy="191734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78931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Примеры построения графиков</a:t>
            </a:r>
          </a:p>
        </p:txBody>
      </p:sp>
      <p:sp>
        <p:nvSpPr>
          <p:cNvPr id="7" name="Rectangle 11"/>
          <p:cNvSpPr>
            <a:spLocks noChangeArrowheads="1"/>
          </p:cNvSpPr>
          <p:nvPr/>
        </p:nvSpPr>
        <p:spPr bwMode="auto">
          <a:xfrm>
            <a:off x="107504" y="692696"/>
            <a:ext cx="878497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База данных «Автоматизированной системы </a:t>
            </a:r>
            <a:r>
              <a:rPr lang="ru-RU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энергооптимальных</a:t>
            </a:r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расчётов».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2"/>
          <a:srcRect b="27469"/>
          <a:stretch/>
        </p:blipFill>
        <p:spPr>
          <a:xfrm>
            <a:off x="1318568" y="1241068"/>
            <a:ext cx="6506863" cy="540738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96145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07504" y="290578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Добавление ряда данных</a:t>
            </a:r>
            <a:endParaRPr lang="ru-RU" sz="28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2480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Добавление ряда данных</a:t>
            </a:r>
          </a:p>
        </p:txBody>
      </p:sp>
      <p:sp>
        <p:nvSpPr>
          <p:cNvPr id="7" name="Rectangle 11"/>
          <p:cNvSpPr>
            <a:spLocks noChangeArrowheads="1"/>
          </p:cNvSpPr>
          <p:nvPr/>
        </p:nvSpPr>
        <p:spPr bwMode="auto">
          <a:xfrm>
            <a:off x="179512" y="749027"/>
            <a:ext cx="8712968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Порождающая последовательность «выносится за скобки» для обеспечения общности для всех методов рассматриваемой экранной формы.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6285" y="2564904"/>
            <a:ext cx="5171429" cy="169523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89125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Добавление ряда данных</a:t>
            </a:r>
          </a:p>
        </p:txBody>
      </p:sp>
      <p:sp>
        <p:nvSpPr>
          <p:cNvPr id="7" name="Rectangle 11"/>
          <p:cNvSpPr>
            <a:spLocks noChangeArrowheads="1"/>
          </p:cNvSpPr>
          <p:nvPr/>
        </p:nvSpPr>
        <p:spPr bwMode="auto">
          <a:xfrm>
            <a:off x="179512" y="749027"/>
            <a:ext cx="871296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Второй ряд – линейная зависимость.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9" y="1556792"/>
            <a:ext cx="5040560" cy="25453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4711" y="2852936"/>
            <a:ext cx="5407769" cy="374828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8" name="Прямая со стрелкой 7"/>
          <p:cNvCxnSpPr/>
          <p:nvPr/>
        </p:nvCxnSpPr>
        <p:spPr>
          <a:xfrm flipH="1" flipV="1">
            <a:off x="3851920" y="1844824"/>
            <a:ext cx="785738" cy="4563976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6428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07504" y="290578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Добавление надписи в область диаграммы</a:t>
            </a:r>
            <a:endParaRPr lang="ru-RU" sz="28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4340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Добавление надписи в область диаграммы</a:t>
            </a:r>
          </a:p>
        </p:txBody>
      </p:sp>
      <p:sp>
        <p:nvSpPr>
          <p:cNvPr id="7" name="Rectangle 11"/>
          <p:cNvSpPr>
            <a:spLocks noChangeArrowheads="1"/>
          </p:cNvSpPr>
          <p:nvPr/>
        </p:nvSpPr>
        <p:spPr bwMode="auto">
          <a:xfrm>
            <a:off x="179512" y="749027"/>
            <a:ext cx="871296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Аннотации поставляют дополнительную информацию о графике.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1155526"/>
            <a:ext cx="5184576" cy="255677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1376" y="3068960"/>
            <a:ext cx="5143935" cy="356541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14099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07504" y="2833772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Просмотр различных режимов построения</a:t>
            </a:r>
            <a:endParaRPr lang="ru-RU" sz="28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6205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Просмотр различных режимов построения</a:t>
            </a:r>
            <a:endParaRPr lang="ru-RU" sz="28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Rectangle 11"/>
          <p:cNvSpPr>
            <a:spLocks noChangeArrowheads="1"/>
          </p:cNvSpPr>
          <p:nvPr/>
        </p:nvSpPr>
        <p:spPr bwMode="auto">
          <a:xfrm>
            <a:off x="107504" y="765859"/>
            <a:ext cx="8784976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Графический пользовательский интерфейс для переключения режимов построения</a:t>
            </a:r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endParaRPr lang="ru-RU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534" y="1466189"/>
            <a:ext cx="7312915" cy="529659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00781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Просмотр различных режимов построения</a:t>
            </a:r>
            <a:endParaRPr lang="ru-RU" sz="28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Rectangle 11"/>
          <p:cNvSpPr>
            <a:spLocks noChangeArrowheads="1"/>
          </p:cNvSpPr>
          <p:nvPr/>
        </p:nvSpPr>
        <p:spPr bwMode="auto">
          <a:xfrm>
            <a:off x="107504" y="765859"/>
            <a:ext cx="878497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Фрагмент объявления глобальных переменных и их начальных значений</a:t>
            </a:r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endParaRPr lang="ru-RU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408" y="1189190"/>
            <a:ext cx="7851168" cy="557846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04660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Просмотр различных режимов построения</a:t>
            </a:r>
            <a:endParaRPr lang="ru-RU" sz="28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Rectangle 11"/>
          <p:cNvSpPr>
            <a:spLocks noChangeArrowheads="1"/>
          </p:cNvSpPr>
          <p:nvPr/>
        </p:nvSpPr>
        <p:spPr bwMode="auto">
          <a:xfrm>
            <a:off x="107504" y="765859"/>
            <a:ext cx="8784976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По загрузке главной экранной формы инициализируются шрифт, новая область построения, ряд данных</a:t>
            </a:r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endParaRPr lang="ru-RU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ru-RU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Вводится запрет на выбор какого-либо режима построения.</a:t>
            </a:r>
            <a:endParaRPr lang="ru-RU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548" y="2204864"/>
            <a:ext cx="8136904" cy="319094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30377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Просмотр различных режимов построения</a:t>
            </a:r>
            <a:endParaRPr lang="ru-RU" sz="28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Rectangle 11"/>
          <p:cNvSpPr>
            <a:spLocks noChangeArrowheads="1"/>
          </p:cNvSpPr>
          <p:nvPr/>
        </p:nvSpPr>
        <p:spPr bwMode="auto">
          <a:xfrm>
            <a:off x="107504" y="765859"/>
            <a:ext cx="8784976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По нажатии на кнопку область построения номинально настраивается и передаётся на интерфейсный элемент управления </a:t>
            </a:r>
            <a:r>
              <a:rPr lang="en-US" i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Chart</a:t>
            </a:r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endParaRPr lang="ru-RU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851" y="1469621"/>
            <a:ext cx="7838298" cy="525658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20558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Примеры построения графиков</a:t>
            </a:r>
          </a:p>
        </p:txBody>
      </p:sp>
      <p:sp>
        <p:nvSpPr>
          <p:cNvPr id="7" name="Rectangle 11"/>
          <p:cNvSpPr>
            <a:spLocks noChangeArrowheads="1"/>
          </p:cNvSpPr>
          <p:nvPr/>
        </p:nvSpPr>
        <p:spPr bwMode="auto">
          <a:xfrm>
            <a:off x="107504" y="692696"/>
            <a:ext cx="878497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База данных «Автоматизированной системы </a:t>
            </a:r>
            <a:r>
              <a:rPr lang="ru-RU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энергооптимальных</a:t>
            </a:r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расчётов».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9619" y="1412776"/>
            <a:ext cx="4104762" cy="481904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78520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Просмотр различных режимов построения</a:t>
            </a:r>
            <a:endParaRPr lang="ru-RU" sz="28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Rectangle 11"/>
          <p:cNvSpPr>
            <a:spLocks noChangeArrowheads="1"/>
          </p:cNvSpPr>
          <p:nvPr/>
        </p:nvSpPr>
        <p:spPr bwMode="auto">
          <a:xfrm>
            <a:off x="107504" y="765859"/>
            <a:ext cx="8784976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 методе выполняется расчёт абсцисс и ординат</a:t>
            </a:r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В основном, строится синусоида, но есть исключения.</a:t>
            </a:r>
            <a:endParaRPr lang="ru-RU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3466" y="1466189"/>
            <a:ext cx="6513051" cy="526030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48931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Просмотр различных режимов построения</a:t>
            </a:r>
            <a:endParaRPr lang="ru-RU" sz="28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Rectangle 11"/>
          <p:cNvSpPr>
            <a:spLocks noChangeArrowheads="1"/>
          </p:cNvSpPr>
          <p:nvPr/>
        </p:nvSpPr>
        <p:spPr bwMode="auto">
          <a:xfrm>
            <a:off x="107504" y="765859"/>
            <a:ext cx="8784976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Обновление ряда данных: выполняется очистка </a:t>
            </a:r>
            <a:r>
              <a:rPr lang="en-US" i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Chart</a:t>
            </a:r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от ранее созданных рядов, пересчитываются данные, присваивается присланный режим построения, новый ряд данных прикрепляется к </a:t>
            </a:r>
            <a:r>
              <a:rPr lang="en-US" i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Chart</a:t>
            </a:r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endParaRPr lang="ru-RU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013" y="1988840"/>
            <a:ext cx="8409973" cy="367240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19987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Просмотр различных режимов построения</a:t>
            </a:r>
            <a:endParaRPr lang="ru-RU" sz="28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Rectangle 11"/>
          <p:cNvSpPr>
            <a:spLocks noChangeArrowheads="1"/>
          </p:cNvSpPr>
          <p:nvPr/>
        </p:nvSpPr>
        <p:spPr bwMode="auto">
          <a:xfrm>
            <a:off x="107504" y="694437"/>
            <a:ext cx="8784976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Каждая опция присылает в метод обновления ряда данных свой перечислимый режим построения</a:t>
            </a:r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endParaRPr lang="ru-RU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973" y="1391803"/>
            <a:ext cx="7890053" cy="536760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69703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Просмотр различных режимов построения</a:t>
            </a:r>
            <a:endParaRPr lang="ru-RU" sz="28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Rectangle 11"/>
          <p:cNvSpPr>
            <a:spLocks noChangeArrowheads="1"/>
          </p:cNvSpPr>
          <p:nvPr/>
        </p:nvSpPr>
        <p:spPr bwMode="auto">
          <a:xfrm>
            <a:off x="107504" y="765859"/>
            <a:ext cx="878497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Продолжение</a:t>
            </a:r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endParaRPr lang="ru-RU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648" y="1412776"/>
            <a:ext cx="8598703" cy="469969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71631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07504" y="2833772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Предельные значения по рядам данных</a:t>
            </a:r>
            <a:endParaRPr lang="ru-RU" sz="28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9738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Возможности заполнения рядами данных</a:t>
            </a:r>
            <a:endParaRPr lang="ru-RU" sz="2800" b="1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Rectangle 11"/>
          <p:cNvSpPr>
            <a:spLocks noChangeArrowheads="1"/>
          </p:cNvSpPr>
          <p:nvPr/>
        </p:nvSpPr>
        <p:spPr bwMode="auto">
          <a:xfrm>
            <a:off x="107504" y="765859"/>
            <a:ext cx="878497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Количество рядов данных величиной в байт поддерживается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endParaRPr lang="ru-RU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536" y="1484784"/>
            <a:ext cx="8639944" cy="467997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21188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Возможности заполнения рядами данных</a:t>
            </a:r>
            <a:endParaRPr lang="ru-RU" sz="2800" b="1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Rectangle 11"/>
          <p:cNvSpPr>
            <a:spLocks noChangeArrowheads="1"/>
          </p:cNvSpPr>
          <p:nvPr/>
        </p:nvSpPr>
        <p:spPr bwMode="auto">
          <a:xfrm>
            <a:off x="107504" y="765859"/>
            <a:ext cx="878497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Для просмотра всех требуется масштабирование.</a:t>
            </a:r>
            <a:endParaRPr lang="ru-RU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381" y="1340768"/>
            <a:ext cx="8495238" cy="524761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42907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Возможности заполнения рядами данных</a:t>
            </a:r>
            <a:endParaRPr lang="ru-RU" sz="2800" b="1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Rectangle 11"/>
          <p:cNvSpPr>
            <a:spLocks noChangeArrowheads="1"/>
          </p:cNvSpPr>
          <p:nvPr/>
        </p:nvSpPr>
        <p:spPr bwMode="auto">
          <a:xfrm>
            <a:off x="107504" y="765859"/>
            <a:ext cx="878497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Наполнение рядами данных.</a:t>
            </a:r>
            <a:endParaRPr lang="ru-RU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857" y="2132856"/>
            <a:ext cx="6714286" cy="287619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8267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Возможности заполнения рядами данных</a:t>
            </a:r>
            <a:endParaRPr lang="ru-RU" sz="2800" b="1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Rectangle 11"/>
          <p:cNvSpPr>
            <a:spLocks noChangeArrowheads="1"/>
          </p:cNvSpPr>
          <p:nvPr/>
        </p:nvSpPr>
        <p:spPr bwMode="auto">
          <a:xfrm>
            <a:off x="107504" y="765859"/>
            <a:ext cx="878497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Количество рядов данных величиной в </a:t>
            </a:r>
            <a:r>
              <a:rPr lang="en-US" i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ushort</a:t>
            </a:r>
            <a:r>
              <a:rPr lang="en-US" i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/ 8 = 8191</a:t>
            </a:r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поддерживается</a:t>
            </a:r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endParaRPr lang="ru-RU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528" y="1412776"/>
            <a:ext cx="8784976" cy="475852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10215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Возможности заполнения рядами данных</a:t>
            </a:r>
            <a:endParaRPr lang="ru-RU" sz="2800" b="1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Rectangle 11"/>
          <p:cNvSpPr>
            <a:spLocks noChangeArrowheads="1"/>
          </p:cNvSpPr>
          <p:nvPr/>
        </p:nvSpPr>
        <p:spPr bwMode="auto">
          <a:xfrm>
            <a:off x="107504" y="765859"/>
            <a:ext cx="878497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Наполнение рядами данных.</a:t>
            </a:r>
            <a:endParaRPr lang="ru-RU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6285" y="2276872"/>
            <a:ext cx="6571429" cy="278095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63991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Примеры построения графиков</a:t>
            </a:r>
          </a:p>
        </p:txBody>
      </p:sp>
      <p:sp>
        <p:nvSpPr>
          <p:cNvPr id="7" name="Rectangle 11"/>
          <p:cNvSpPr>
            <a:spLocks noChangeArrowheads="1"/>
          </p:cNvSpPr>
          <p:nvPr/>
        </p:nvSpPr>
        <p:spPr bwMode="auto">
          <a:xfrm>
            <a:off x="107504" y="765859"/>
            <a:ext cx="878497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Сопряжение подложки с базой данных.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2"/>
          <a:srcRect b="1283"/>
          <a:stretch/>
        </p:blipFill>
        <p:spPr>
          <a:xfrm>
            <a:off x="241528" y="1268760"/>
            <a:ext cx="4165006" cy="312776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4840" y="1268760"/>
            <a:ext cx="4276190" cy="311428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Прямоугольник 4"/>
          <p:cNvSpPr/>
          <p:nvPr/>
        </p:nvSpPr>
        <p:spPr>
          <a:xfrm>
            <a:off x="5990710" y="3068960"/>
            <a:ext cx="1224136" cy="288032"/>
          </a:xfrm>
          <a:prstGeom prst="rect">
            <a:avLst/>
          </a:prstGeom>
          <a:solidFill>
            <a:srgbClr val="F0F0F0"/>
          </a:solidFill>
          <a:ln>
            <a:solidFill>
              <a:srgbClr val="F0F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9047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Возможности заполнения точками</a:t>
            </a:r>
            <a:endParaRPr lang="ru-RU" sz="2800" b="1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Rectangle 11"/>
          <p:cNvSpPr>
            <a:spLocks noChangeArrowheads="1"/>
          </p:cNvSpPr>
          <p:nvPr/>
        </p:nvSpPr>
        <p:spPr bwMode="auto">
          <a:xfrm>
            <a:off x="107504" y="765859"/>
            <a:ext cx="878497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Наполнение точками ряда данных.</a:t>
            </a:r>
            <a:endParaRPr lang="ru-RU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923" y="1988840"/>
            <a:ext cx="8456138" cy="458040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0219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Возможности заполнения точками</a:t>
            </a:r>
            <a:endParaRPr lang="ru-RU" sz="2800" b="1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Rectangle 11"/>
          <p:cNvSpPr>
            <a:spLocks noChangeArrowheads="1"/>
          </p:cNvSpPr>
          <p:nvPr/>
        </p:nvSpPr>
        <p:spPr bwMode="auto">
          <a:xfrm>
            <a:off x="107504" y="765859"/>
            <a:ext cx="878497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Наполнение точками ряда данных.</a:t>
            </a:r>
            <a:endParaRPr lang="ru-RU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1047" y="2348880"/>
            <a:ext cx="6161905" cy="435238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9792" y="1189190"/>
            <a:ext cx="3466667" cy="96190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60733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2970</TotalTime>
  <Words>1180</Words>
  <Application>Microsoft Office PowerPoint</Application>
  <PresentationFormat>Экран (4:3)</PresentationFormat>
  <Paragraphs>220</Paragraphs>
  <Slides>91</Slides>
  <Notes>36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91</vt:i4>
      </vt:variant>
    </vt:vector>
  </HeadingPairs>
  <TitlesOfParts>
    <vt:vector size="95" baseType="lpstr">
      <vt:lpstr>Arial</vt:lpstr>
      <vt:lpstr>Calibri</vt:lpstr>
      <vt:lpstr>Tahoma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NIL AUDP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flash_a</dc:creator>
  <cp:lastModifiedBy>Антон Сафронов</cp:lastModifiedBy>
  <cp:revision>255</cp:revision>
  <dcterms:created xsi:type="dcterms:W3CDTF">2014-09-04T11:16:41Z</dcterms:created>
  <dcterms:modified xsi:type="dcterms:W3CDTF">2024-11-17T20:36:37Z</dcterms:modified>
</cp:coreProperties>
</file>